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0" r:id="rId27"/>
    <p:sldId id="282" r:id="rId28"/>
    <p:sldId id="283" r:id="rId29"/>
    <p:sldId id="284" r:id="rId30"/>
    <p:sldId id="285" r:id="rId31"/>
    <p:sldId id="286" r:id="rId32"/>
    <p:sldId id="288" r:id="rId33"/>
    <p:sldId id="287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05.10.2012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Dikdörtgen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05.10.2012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Dikdörtgen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05.10.2012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05.10.2012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05.10.2012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05.10.2012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05.10.2012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05.10.2012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05.10.2012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05.10.2012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Dikdörtgen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Dikdörtgen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05.10.2012</a:t>
            </a:fld>
            <a:endParaRPr lang="tr-TR"/>
          </a:p>
        </p:txBody>
      </p:sp>
      <p:sp>
        <p:nvSpPr>
          <p:cNvPr id="11" name="Dikdörtgen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Dikdörtgen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Dikdörtgen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23720DD-5B6D-40BF-8493-A6B52D484E6B}" type="datetimeFigureOut">
              <a:rPr lang="tr-TR" smtClean="0"/>
              <a:t>05.10.2012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tr-TR" b="1" dirty="0"/>
              <a:t>SUNUCU İŞLETİM SİSTEMİ YÖNETİMİ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err="1" smtClean="0"/>
              <a:t>Öğrt</a:t>
            </a:r>
            <a:r>
              <a:rPr lang="tr-TR" dirty="0" smtClean="0"/>
              <a:t>. Gör. Ümit ATİLA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301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Başka bilgisayarlara bağlanmak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Bilgisayarı Yönet (</a:t>
            </a:r>
            <a:r>
              <a:rPr lang="tr-TR" dirty="0" err="1"/>
              <a:t>Computer</a:t>
            </a:r>
            <a:r>
              <a:rPr lang="tr-TR" dirty="0"/>
              <a:t> Management (</a:t>
            </a:r>
            <a:r>
              <a:rPr lang="tr-TR" dirty="0" err="1"/>
              <a:t>Local</a:t>
            </a:r>
            <a:r>
              <a:rPr lang="tr-TR" dirty="0"/>
              <a:t>)) seçeneğine sağ </a:t>
            </a:r>
            <a:r>
              <a:rPr lang="tr-TR" dirty="0" smtClean="0"/>
              <a:t>tıklarız</a:t>
            </a:r>
          </a:p>
          <a:p>
            <a:r>
              <a:rPr lang="tr-TR" dirty="0"/>
              <a:t>“</a:t>
            </a:r>
            <a:r>
              <a:rPr lang="tr-TR" dirty="0" smtClean="0"/>
              <a:t>Başka bilgisayara </a:t>
            </a:r>
            <a:r>
              <a:rPr lang="tr-TR" dirty="0"/>
              <a:t>bağlan…” (</a:t>
            </a:r>
            <a:r>
              <a:rPr lang="tr-TR" dirty="0" err="1"/>
              <a:t>connect</a:t>
            </a:r>
            <a:r>
              <a:rPr lang="tr-TR" dirty="0"/>
              <a:t> </a:t>
            </a:r>
            <a:r>
              <a:rPr lang="tr-TR" dirty="0" err="1"/>
              <a:t>another</a:t>
            </a:r>
            <a:r>
              <a:rPr lang="tr-TR" dirty="0"/>
              <a:t> </a:t>
            </a:r>
            <a:r>
              <a:rPr lang="tr-TR" dirty="0" err="1"/>
              <a:t>computer</a:t>
            </a:r>
            <a:r>
              <a:rPr lang="tr-TR" dirty="0"/>
              <a:t>…) seçeneğini </a:t>
            </a:r>
            <a:r>
              <a:rPr lang="tr-TR" dirty="0" smtClean="0"/>
              <a:t>tıklarız.</a:t>
            </a:r>
          </a:p>
          <a:p>
            <a:r>
              <a:rPr lang="tr-TR" dirty="0"/>
              <a:t>Açılan </a:t>
            </a:r>
            <a:r>
              <a:rPr lang="tr-TR" dirty="0" smtClean="0"/>
              <a:t>pencerede “</a:t>
            </a:r>
            <a:r>
              <a:rPr lang="tr-TR" dirty="0"/>
              <a:t>başka bilgisayar” (</a:t>
            </a:r>
            <a:r>
              <a:rPr lang="tr-TR" dirty="0" err="1"/>
              <a:t>another</a:t>
            </a:r>
            <a:r>
              <a:rPr lang="tr-TR" dirty="0"/>
              <a:t> </a:t>
            </a:r>
            <a:r>
              <a:rPr lang="tr-TR" dirty="0" err="1"/>
              <a:t>computer</a:t>
            </a:r>
            <a:r>
              <a:rPr lang="tr-TR" dirty="0"/>
              <a:t>) seçeneğine bağlanak istediğimiz </a:t>
            </a:r>
            <a:r>
              <a:rPr lang="tr-TR" dirty="0" smtClean="0"/>
              <a:t>bilgisayarın “</a:t>
            </a:r>
            <a:r>
              <a:rPr lang="tr-TR" dirty="0"/>
              <a:t>bilgisayar adı” </a:t>
            </a:r>
            <a:r>
              <a:rPr lang="tr-TR" dirty="0" err="1"/>
              <a:t>nı</a:t>
            </a:r>
            <a:r>
              <a:rPr lang="tr-TR" dirty="0"/>
              <a:t> yazarız.</a:t>
            </a:r>
          </a:p>
        </p:txBody>
      </p:sp>
    </p:spTree>
    <p:extLst>
      <p:ext uri="{BB962C8B-B14F-4D97-AF65-F5344CB8AC3E}">
        <p14:creationId xmlns:p14="http://schemas.microsoft.com/office/powerpoint/2010/main" val="244754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Başka bilgisayarlara bağlanmak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4464496" cy="4309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58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2.1. </a:t>
            </a:r>
            <a:r>
              <a:rPr lang="tr-TR" dirty="0" smtClean="0"/>
              <a:t>Bilgisayarı </a:t>
            </a:r>
            <a:r>
              <a:rPr lang="tr-TR" dirty="0" smtClean="0"/>
              <a:t>Yönet-&gt;Sistem </a:t>
            </a:r>
            <a:r>
              <a:rPr lang="tr-TR" dirty="0" err="1" smtClean="0"/>
              <a:t>Aracları</a:t>
            </a:r>
            <a:r>
              <a:rPr lang="tr-TR" dirty="0" smtClean="0"/>
              <a:t> </a:t>
            </a:r>
            <a:r>
              <a:rPr lang="tr-TR" dirty="0"/>
              <a:t>(</a:t>
            </a:r>
            <a:r>
              <a:rPr lang="tr-TR" dirty="0" err="1"/>
              <a:t>System</a:t>
            </a:r>
            <a:r>
              <a:rPr lang="tr-TR" dirty="0"/>
              <a:t> Tools)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3528" y="1772816"/>
            <a:ext cx="8496944" cy="4968552"/>
          </a:xfrm>
        </p:spPr>
        <p:txBody>
          <a:bodyPr>
            <a:normAutofit fontScale="70000" lnSpcReduction="20000"/>
          </a:bodyPr>
          <a:lstStyle/>
          <a:p>
            <a:r>
              <a:rPr lang="tr-TR" dirty="0"/>
              <a:t>Sunucumuza bağlı olan sistemleri yönetmek, sistem bilgilerini görüntülemek </a:t>
            </a:r>
            <a:r>
              <a:rPr lang="tr-TR" dirty="0" smtClean="0"/>
              <a:t>için kullanılan </a:t>
            </a:r>
            <a:r>
              <a:rPr lang="tr-TR" dirty="0"/>
              <a:t>araçlardır</a:t>
            </a:r>
            <a:r>
              <a:rPr lang="tr-TR" dirty="0" smtClean="0"/>
              <a:t>.</a:t>
            </a:r>
          </a:p>
          <a:p>
            <a:r>
              <a:rPr lang="tr-TR" b="1" dirty="0"/>
              <a:t>Olay görüntüleyici (</a:t>
            </a:r>
            <a:r>
              <a:rPr lang="tr-TR" b="1" dirty="0" err="1"/>
              <a:t>Event</a:t>
            </a:r>
            <a:r>
              <a:rPr lang="tr-TR" b="1" dirty="0"/>
              <a:t> Viewer): </a:t>
            </a:r>
            <a:r>
              <a:rPr lang="tr-TR" dirty="0"/>
              <a:t>Sunucuya bağlı olan bilgisayarlardan </a:t>
            </a:r>
            <a:r>
              <a:rPr lang="tr-TR" dirty="0" smtClean="0"/>
              <a:t>seçtiğimiz bilgisayar </a:t>
            </a:r>
            <a:r>
              <a:rPr lang="tr-TR" dirty="0"/>
              <a:t>üzerindeki olay günlüklerini görüntüler.</a:t>
            </a:r>
          </a:p>
          <a:p>
            <a:r>
              <a:rPr lang="tr-TR" b="1" dirty="0"/>
              <a:t>Paylaşılan klasörler (</a:t>
            </a:r>
            <a:r>
              <a:rPr lang="tr-TR" b="1" dirty="0" err="1"/>
              <a:t>Shared</a:t>
            </a:r>
            <a:r>
              <a:rPr lang="tr-TR" b="1" dirty="0"/>
              <a:t> </a:t>
            </a:r>
            <a:r>
              <a:rPr lang="tr-TR" b="1" dirty="0" err="1"/>
              <a:t>Folders</a:t>
            </a:r>
            <a:r>
              <a:rPr lang="tr-TR" b="1" dirty="0"/>
              <a:t>): </a:t>
            </a:r>
            <a:r>
              <a:rPr lang="tr-TR" dirty="0"/>
              <a:t>Sunucuya bağlı olan </a:t>
            </a:r>
            <a:r>
              <a:rPr lang="tr-TR" dirty="0" smtClean="0"/>
              <a:t>kullanıcıların oturumlarını </a:t>
            </a:r>
            <a:r>
              <a:rPr lang="tr-TR" dirty="0"/>
              <a:t>ve açılmış olan dosyaların özelliklerini yönetmek için kullanılır.</a:t>
            </a:r>
          </a:p>
          <a:p>
            <a:r>
              <a:rPr lang="tr-TR" b="1" dirty="0"/>
              <a:t>Yerel kullanıcılar ve gruplar (</a:t>
            </a:r>
            <a:r>
              <a:rPr lang="tr-TR" b="1" dirty="0" err="1"/>
              <a:t>Local</a:t>
            </a:r>
            <a:r>
              <a:rPr lang="tr-TR" b="1" dirty="0"/>
              <a:t> </a:t>
            </a:r>
            <a:r>
              <a:rPr lang="tr-TR" b="1" dirty="0" err="1"/>
              <a:t>Users</a:t>
            </a:r>
            <a:r>
              <a:rPr lang="tr-TR" b="1" dirty="0"/>
              <a:t> </a:t>
            </a:r>
            <a:r>
              <a:rPr lang="tr-TR" b="1" dirty="0" err="1"/>
              <a:t>and</a:t>
            </a:r>
            <a:r>
              <a:rPr lang="tr-TR" b="1" dirty="0"/>
              <a:t> </a:t>
            </a:r>
            <a:r>
              <a:rPr lang="tr-TR" b="1" dirty="0" err="1"/>
              <a:t>Groups</a:t>
            </a:r>
            <a:r>
              <a:rPr lang="tr-TR" b="1" dirty="0"/>
              <a:t>): </a:t>
            </a:r>
            <a:r>
              <a:rPr lang="tr-TR" dirty="0"/>
              <a:t>Sisteme bağlı </a:t>
            </a:r>
            <a:r>
              <a:rPr lang="tr-TR" dirty="0" smtClean="0"/>
              <a:t>olan kullanıcıları </a:t>
            </a:r>
            <a:r>
              <a:rPr lang="tr-TR" dirty="0"/>
              <a:t>ve kullanıcı gruplarını yönetmek için kullanılan araçtır.</a:t>
            </a:r>
          </a:p>
          <a:p>
            <a:r>
              <a:rPr lang="tr-TR" b="1" dirty="0"/>
              <a:t>Performans kayıtları ve uyarılar</a:t>
            </a:r>
            <a:r>
              <a:rPr lang="tr-TR" dirty="0"/>
              <a:t>: Sistemin performansını izler ve bu </a:t>
            </a:r>
            <a:r>
              <a:rPr lang="tr-TR" dirty="0" smtClean="0"/>
              <a:t>parametrelere  göre </a:t>
            </a:r>
            <a:r>
              <a:rPr lang="tr-TR" dirty="0"/>
              <a:t>günlük dosyaları oluşturur. Kullanıcıları performans durumları hakkında </a:t>
            </a:r>
            <a:r>
              <a:rPr lang="tr-TR" dirty="0" smtClean="0"/>
              <a:t>bilgilendirmek için </a:t>
            </a:r>
            <a:r>
              <a:rPr lang="tr-TR" dirty="0"/>
              <a:t>de kullanabiliriz.</a:t>
            </a:r>
          </a:p>
          <a:p>
            <a:r>
              <a:rPr lang="tr-TR" b="1" dirty="0"/>
              <a:t>Aygıt yöneticisi (Device Manager):</a:t>
            </a:r>
            <a:r>
              <a:rPr lang="tr-TR" dirty="0"/>
              <a:t> Herhangi bir bilgisayarda yüklü olan </a:t>
            </a:r>
            <a:r>
              <a:rPr lang="tr-TR" dirty="0" smtClean="0"/>
              <a:t>herhangi bir </a:t>
            </a:r>
            <a:r>
              <a:rPr lang="tr-TR" dirty="0"/>
              <a:t>aygıtın durumunu denetlemek için ve onunla ilişkili aygıt sürücülerini güncellemek </a:t>
            </a:r>
            <a:r>
              <a:rPr lang="tr-TR" dirty="0" smtClean="0"/>
              <a:t>için kullanılan </a:t>
            </a:r>
            <a:r>
              <a:rPr lang="tr-TR" dirty="0"/>
              <a:t>bir merkezden yönetim aracıdır.</a:t>
            </a:r>
          </a:p>
        </p:txBody>
      </p:sp>
    </p:spTree>
    <p:extLst>
      <p:ext uri="{BB962C8B-B14F-4D97-AF65-F5344CB8AC3E}">
        <p14:creationId xmlns:p14="http://schemas.microsoft.com/office/powerpoint/2010/main" val="116960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/>
              <a:t>Konsol iletisi göndermek</a:t>
            </a:r>
            <a:endParaRPr lang="tr-TR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79513" y="1700808"/>
            <a:ext cx="3456384" cy="4857989"/>
          </a:xfrm>
        </p:spPr>
        <p:txBody>
          <a:bodyPr>
            <a:normAutofit fontScale="77500" lnSpcReduction="20000"/>
          </a:bodyPr>
          <a:lstStyle/>
          <a:p>
            <a:r>
              <a:rPr lang="tr-TR" dirty="0"/>
              <a:t>Bağlandığımız bir bilgisayara konsol iletisi göndermek istiyor isek, “bilgisayarı yönet</a:t>
            </a:r>
            <a:r>
              <a:rPr lang="tr-TR" dirty="0" smtClean="0"/>
              <a:t>” seçeneğine </a:t>
            </a:r>
            <a:r>
              <a:rPr lang="tr-TR" dirty="0"/>
              <a:t>sağ tıklarız, “tüm görevler” (</a:t>
            </a:r>
            <a:r>
              <a:rPr lang="tr-TR" dirty="0" err="1"/>
              <a:t>All</a:t>
            </a:r>
            <a:r>
              <a:rPr lang="tr-TR" dirty="0"/>
              <a:t> </a:t>
            </a:r>
            <a:r>
              <a:rPr lang="tr-TR" dirty="0" err="1"/>
              <a:t>Tasks</a:t>
            </a:r>
            <a:r>
              <a:rPr lang="tr-TR" dirty="0"/>
              <a:t>) içerisinde “konsol mesajı yolla” (</a:t>
            </a:r>
            <a:r>
              <a:rPr lang="tr-TR" dirty="0" err="1" smtClean="0"/>
              <a:t>send</a:t>
            </a:r>
            <a:r>
              <a:rPr lang="tr-TR" dirty="0" smtClean="0"/>
              <a:t> </a:t>
            </a:r>
            <a:r>
              <a:rPr lang="tr-TR" dirty="0" err="1" smtClean="0"/>
              <a:t>console</a:t>
            </a:r>
            <a:r>
              <a:rPr lang="tr-TR" dirty="0" smtClean="0"/>
              <a:t> </a:t>
            </a:r>
            <a:r>
              <a:rPr lang="tr-TR" dirty="0" err="1"/>
              <a:t>message</a:t>
            </a:r>
            <a:r>
              <a:rPr lang="tr-TR" dirty="0"/>
              <a:t>…) iletisini tıklarız. Mesajımızı yazıp “Yolla” (</a:t>
            </a:r>
            <a:r>
              <a:rPr lang="tr-TR" dirty="0" err="1"/>
              <a:t>Send</a:t>
            </a:r>
            <a:r>
              <a:rPr lang="tr-TR" dirty="0"/>
              <a:t>) düğmesine tıklarız.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821" y="2708920"/>
            <a:ext cx="496509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55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2.1. </a:t>
            </a:r>
            <a:r>
              <a:rPr lang="tr-TR" dirty="0" smtClean="0"/>
              <a:t>Bilgisayarı </a:t>
            </a:r>
            <a:r>
              <a:rPr lang="tr-TR" dirty="0" err="1"/>
              <a:t>Yonet</a:t>
            </a:r>
            <a:r>
              <a:rPr lang="tr-TR" dirty="0" smtClean="0"/>
              <a:t>-&gt;Depolama </a:t>
            </a:r>
            <a:r>
              <a:rPr lang="tr-TR" dirty="0" err="1" smtClean="0"/>
              <a:t>Aracları</a:t>
            </a:r>
            <a:r>
              <a:rPr lang="tr-TR" dirty="0" smtClean="0"/>
              <a:t> </a:t>
            </a:r>
            <a:r>
              <a:rPr lang="tr-TR" dirty="0"/>
              <a:t>(Storage Tools)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b="1" dirty="0"/>
              <a:t>Çıkarılabilir depolama aygıtları (</a:t>
            </a:r>
            <a:r>
              <a:rPr lang="tr-TR" b="1" dirty="0" err="1"/>
              <a:t>Removable</a:t>
            </a:r>
            <a:r>
              <a:rPr lang="tr-TR" b="1" dirty="0"/>
              <a:t> Storage): </a:t>
            </a:r>
            <a:r>
              <a:rPr lang="tr-TR" dirty="0"/>
              <a:t>Çıkarılabilir </a:t>
            </a:r>
            <a:r>
              <a:rPr lang="tr-TR" dirty="0" smtClean="0"/>
              <a:t>depolama aygıtları </a:t>
            </a:r>
            <a:r>
              <a:rPr lang="tr-TR" dirty="0"/>
              <a:t>ile ilgili işlem sıralarını, kullanıcı isteklerini yönetir.</a:t>
            </a:r>
          </a:p>
          <a:p>
            <a:r>
              <a:rPr lang="tr-TR" b="1" dirty="0"/>
              <a:t>Disk birleştirici (Disk </a:t>
            </a:r>
            <a:r>
              <a:rPr lang="tr-TR" b="1" dirty="0" err="1"/>
              <a:t>Defragmeter</a:t>
            </a:r>
            <a:r>
              <a:rPr lang="tr-TR" b="1" dirty="0"/>
              <a:t>): </a:t>
            </a:r>
            <a:r>
              <a:rPr lang="tr-TR" dirty="0"/>
              <a:t>Bildiğimiz disk birleştirme işlemi yönetir</a:t>
            </a:r>
            <a:r>
              <a:rPr lang="tr-TR" dirty="0" smtClean="0"/>
              <a:t>. İstediğimiz </a:t>
            </a:r>
            <a:r>
              <a:rPr lang="tr-TR" dirty="0"/>
              <a:t>diske birleştirme işlemi uygulayabiliriz.</a:t>
            </a:r>
          </a:p>
          <a:p>
            <a:r>
              <a:rPr lang="tr-TR" b="1" dirty="0"/>
              <a:t>Disk yönetimi (Disk Management): </a:t>
            </a:r>
            <a:r>
              <a:rPr lang="tr-TR" dirty="0"/>
              <a:t>Sabit diskleri, disk bölümlemelerini, </a:t>
            </a:r>
            <a:r>
              <a:rPr lang="tr-TR" dirty="0" smtClean="0"/>
              <a:t>RAID sürücülerini </a:t>
            </a:r>
            <a:r>
              <a:rPr lang="tr-TR" dirty="0"/>
              <a:t>yönetir.</a:t>
            </a:r>
          </a:p>
        </p:txBody>
      </p:sp>
    </p:spTree>
    <p:extLst>
      <p:ext uri="{BB962C8B-B14F-4D97-AF65-F5344CB8AC3E}">
        <p14:creationId xmlns:p14="http://schemas.microsoft.com/office/powerpoint/2010/main" val="236051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2.1. </a:t>
            </a:r>
            <a:r>
              <a:rPr lang="tr-TR" dirty="0" smtClean="0"/>
              <a:t>Bilgisayarı </a:t>
            </a:r>
            <a:r>
              <a:rPr lang="tr-TR" dirty="0" err="1"/>
              <a:t>Yonet</a:t>
            </a:r>
            <a:r>
              <a:rPr lang="tr-TR" dirty="0" smtClean="0"/>
              <a:t>-&gt;Depolama </a:t>
            </a:r>
            <a:r>
              <a:rPr lang="tr-TR" dirty="0" err="1" smtClean="0"/>
              <a:t>Aracları</a:t>
            </a:r>
            <a:r>
              <a:rPr lang="tr-TR" dirty="0" smtClean="0"/>
              <a:t> </a:t>
            </a:r>
            <a:r>
              <a:rPr lang="tr-TR" dirty="0"/>
              <a:t>(Storage Tools)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92894"/>
            <a:ext cx="6336704" cy="4278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17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/>
              <a:t>2.1. Bilgisayarı </a:t>
            </a:r>
            <a:r>
              <a:rPr lang="tr-TR" sz="3600" b="1" dirty="0" err="1"/>
              <a:t>Yönet→Hizmet</a:t>
            </a:r>
            <a:r>
              <a:rPr lang="tr-TR" sz="3600" b="1" dirty="0"/>
              <a:t> ve Uygulamalar (Services </a:t>
            </a:r>
            <a:r>
              <a:rPr lang="tr-TR" sz="3600" b="1" dirty="0" err="1"/>
              <a:t>and</a:t>
            </a:r>
            <a:r>
              <a:rPr lang="tr-TR" sz="3600" b="1" dirty="0"/>
              <a:t> Applications )</a:t>
            </a:r>
            <a:endParaRPr lang="tr-TR" sz="36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/>
              <a:t>Sunucumuz üzerinde bulunan hizmetleri ve yürütülen uygulamaları yönetmek </a:t>
            </a:r>
            <a:r>
              <a:rPr lang="tr-TR" dirty="0" smtClean="0"/>
              <a:t>için kullanılan araçtır.</a:t>
            </a:r>
          </a:p>
          <a:p>
            <a:r>
              <a:rPr lang="tr-TR" dirty="0"/>
              <a:t>Burada görünen hizmetler aracına, </a:t>
            </a:r>
            <a:r>
              <a:rPr lang="tr-TR" i="1" dirty="0" err="1"/>
              <a:t>başlat→yönetimsel</a:t>
            </a:r>
            <a:r>
              <a:rPr lang="tr-TR" i="1" dirty="0"/>
              <a:t> araçlar </a:t>
            </a:r>
            <a:r>
              <a:rPr lang="tr-TR" dirty="0" smtClean="0"/>
              <a:t>üzerinden de </a:t>
            </a:r>
            <a:r>
              <a:rPr lang="tr-TR" dirty="0"/>
              <a:t>ulaşabiliriz</a:t>
            </a:r>
            <a:r>
              <a:rPr lang="tr-TR" dirty="0" smtClean="0"/>
              <a:t>.</a:t>
            </a:r>
          </a:p>
          <a:p>
            <a:r>
              <a:rPr lang="tr-TR" dirty="0"/>
              <a:t>Sunucumuzun verdiği ya da vermesini istediğimiz hizmetlerin </a:t>
            </a:r>
            <a:r>
              <a:rPr lang="tr-TR" dirty="0" smtClean="0"/>
              <a:t>hepsini buradan </a:t>
            </a:r>
            <a:r>
              <a:rPr lang="tr-TR" dirty="0"/>
              <a:t>yönetmemiz mümkün</a:t>
            </a:r>
            <a:r>
              <a:rPr lang="tr-TR" dirty="0" smtClean="0"/>
              <a:t>.</a:t>
            </a:r>
          </a:p>
          <a:p>
            <a:r>
              <a:rPr lang="tr-TR" dirty="0"/>
              <a:t>Örneğin </a:t>
            </a:r>
            <a:r>
              <a:rPr lang="tr-TR" b="1" dirty="0"/>
              <a:t>Telnet </a:t>
            </a:r>
            <a:r>
              <a:rPr lang="tr-TR" dirty="0"/>
              <a:t>hizmetini açmak için bu aracı kullanmamız ve de telnet </a:t>
            </a:r>
            <a:r>
              <a:rPr lang="tr-TR" dirty="0" smtClean="0"/>
              <a:t>hizmetini başlatmamız </a:t>
            </a:r>
            <a:r>
              <a:rPr lang="tr-TR" dirty="0"/>
              <a:t>gerekir</a:t>
            </a:r>
            <a:r>
              <a:rPr lang="tr-TR" dirty="0" smtClean="0"/>
              <a:t>.</a:t>
            </a:r>
          </a:p>
          <a:p>
            <a:r>
              <a:rPr lang="tr-TR" dirty="0"/>
              <a:t>Ancak başlattıktan sonra sunucumuza telnet üzerinden bir </a:t>
            </a:r>
            <a:r>
              <a:rPr lang="tr-TR" dirty="0" smtClean="0"/>
              <a:t>bağlantı gerçekleştirebiliriz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675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/>
              <a:t>2.1. Bilgisayarı </a:t>
            </a:r>
            <a:r>
              <a:rPr lang="tr-TR" sz="3600" b="1" dirty="0" err="1"/>
              <a:t>Yönet→Hizmet</a:t>
            </a:r>
            <a:r>
              <a:rPr lang="tr-TR" sz="3600" b="1" dirty="0"/>
              <a:t> ve Uygulamalar (Services </a:t>
            </a:r>
            <a:r>
              <a:rPr lang="tr-TR" sz="3600" b="1" dirty="0" err="1"/>
              <a:t>and</a:t>
            </a:r>
            <a:r>
              <a:rPr lang="tr-TR" sz="3600" b="1" dirty="0"/>
              <a:t> Applications )</a:t>
            </a:r>
            <a:endParaRPr lang="tr-TR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2587487"/>
            <a:ext cx="6048671" cy="4241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69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2.2.Bilgisayarım </a:t>
            </a:r>
            <a:r>
              <a:rPr lang="tr-TR" dirty="0"/>
              <a:t>(My </a:t>
            </a:r>
            <a:r>
              <a:rPr lang="tr-TR" dirty="0" err="1"/>
              <a:t>Computer</a:t>
            </a:r>
            <a:r>
              <a:rPr lang="tr-TR" dirty="0"/>
              <a:t>) Konsolu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Bu konsola da ulaşmanın en hızlı yolu </a:t>
            </a:r>
            <a:r>
              <a:rPr lang="tr-TR" b="1" dirty="0"/>
              <a:t>bilgisayarım (</a:t>
            </a:r>
            <a:r>
              <a:rPr lang="tr-TR" b="1" dirty="0" err="1"/>
              <a:t>my</a:t>
            </a:r>
            <a:r>
              <a:rPr lang="tr-TR" b="1" dirty="0"/>
              <a:t> </a:t>
            </a:r>
            <a:r>
              <a:rPr lang="tr-TR" b="1" dirty="0" err="1"/>
              <a:t>computer</a:t>
            </a:r>
            <a:r>
              <a:rPr lang="tr-TR" b="1" dirty="0"/>
              <a:t>) </a:t>
            </a:r>
            <a:r>
              <a:rPr lang="tr-TR" dirty="0"/>
              <a:t>simgesine </a:t>
            </a:r>
            <a:r>
              <a:rPr lang="tr-TR" dirty="0" smtClean="0"/>
              <a:t>sağ tıklamak </a:t>
            </a:r>
            <a:r>
              <a:rPr lang="tr-TR" dirty="0"/>
              <a:t>ve </a:t>
            </a:r>
            <a:r>
              <a:rPr lang="tr-TR" b="1" dirty="0"/>
              <a:t>özellikler </a:t>
            </a:r>
            <a:r>
              <a:rPr lang="tr-TR" dirty="0"/>
              <a:t>(</a:t>
            </a:r>
            <a:r>
              <a:rPr lang="tr-TR" dirty="0" err="1"/>
              <a:t>properties</a:t>
            </a:r>
            <a:r>
              <a:rPr lang="tr-TR" dirty="0"/>
              <a:t>) seçeneğini </a:t>
            </a:r>
            <a:r>
              <a:rPr lang="tr-TR" dirty="0" smtClean="0"/>
              <a:t>seçmektir.</a:t>
            </a:r>
          </a:p>
          <a:p>
            <a:r>
              <a:rPr lang="tr-TR" dirty="0"/>
              <a:t>Denetim Masası’ndan </a:t>
            </a:r>
            <a:r>
              <a:rPr lang="tr-TR" dirty="0" smtClean="0"/>
              <a:t>sistem (</a:t>
            </a:r>
            <a:r>
              <a:rPr lang="tr-TR" dirty="0" err="1"/>
              <a:t>System</a:t>
            </a:r>
            <a:r>
              <a:rPr lang="tr-TR" dirty="0"/>
              <a:t>) seçeneği ile de bu konsola ulaşabiliriz</a:t>
            </a:r>
            <a:r>
              <a:rPr lang="tr-TR" dirty="0" smtClean="0"/>
              <a:t>.</a:t>
            </a:r>
          </a:p>
          <a:p>
            <a:r>
              <a:rPr lang="tr-TR" dirty="0"/>
              <a:t>Genel (General</a:t>
            </a:r>
            <a:r>
              <a:rPr lang="tr-TR" dirty="0" smtClean="0"/>
              <a:t>) Genel </a:t>
            </a:r>
            <a:r>
              <a:rPr lang="tr-TR" dirty="0"/>
              <a:t>sistem bilgilerinin görüldüğü yerdir. İşletim sistemi, kayıtlı kullanıcı, </a:t>
            </a:r>
            <a:r>
              <a:rPr lang="tr-TR" dirty="0" smtClean="0"/>
              <a:t>işletim sistemi </a:t>
            </a:r>
            <a:r>
              <a:rPr lang="tr-TR" dirty="0"/>
              <a:t>seri numarası, işlemci türü, hafızası (RAM) gibi bilgileri görebiliriz.</a:t>
            </a:r>
          </a:p>
        </p:txBody>
      </p:sp>
    </p:spTree>
    <p:extLst>
      <p:ext uri="{BB962C8B-B14F-4D97-AF65-F5344CB8AC3E}">
        <p14:creationId xmlns:p14="http://schemas.microsoft.com/office/powerpoint/2010/main" val="62068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2.2Bilgisayarım </a:t>
            </a:r>
            <a:r>
              <a:rPr lang="tr-TR" dirty="0"/>
              <a:t>(My </a:t>
            </a:r>
            <a:r>
              <a:rPr lang="tr-TR" dirty="0" err="1"/>
              <a:t>Computer</a:t>
            </a:r>
            <a:r>
              <a:rPr lang="tr-TR" dirty="0"/>
              <a:t>) Konsolu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i="1" dirty="0"/>
              <a:t>Bilgisayar adı (</a:t>
            </a:r>
            <a:r>
              <a:rPr lang="tr-TR" b="1" i="1" dirty="0" err="1"/>
              <a:t>Computer</a:t>
            </a:r>
            <a:r>
              <a:rPr lang="tr-TR" b="1" i="1" dirty="0"/>
              <a:t> Name</a:t>
            </a:r>
            <a:r>
              <a:rPr lang="tr-TR" b="1" i="1" dirty="0" smtClean="0"/>
              <a:t>) </a:t>
            </a:r>
            <a:r>
              <a:rPr lang="tr-TR" dirty="0" smtClean="0"/>
              <a:t>Sunucumuzun </a:t>
            </a:r>
            <a:r>
              <a:rPr lang="tr-TR" dirty="0"/>
              <a:t>ağ kimliği ile ilgili işlemleri yaptığımız bölümdür. Bilgisayarın adını</a:t>
            </a:r>
            <a:r>
              <a:rPr lang="tr-TR" dirty="0" smtClean="0"/>
              <a:t>, etki </a:t>
            </a:r>
            <a:r>
              <a:rPr lang="tr-TR" dirty="0"/>
              <a:t>alanı (domain) üyeliğinin nereye ait olduğunu buradan öğrenebilir gerekirse </a:t>
            </a:r>
            <a:r>
              <a:rPr lang="tr-TR" dirty="0" smtClean="0"/>
              <a:t>de değişiklik </a:t>
            </a:r>
            <a:r>
              <a:rPr lang="tr-TR" dirty="0"/>
              <a:t>yapabiliriz.</a:t>
            </a:r>
          </a:p>
        </p:txBody>
      </p:sp>
    </p:spTree>
    <p:extLst>
      <p:ext uri="{BB962C8B-B14F-4D97-AF65-F5344CB8AC3E}">
        <p14:creationId xmlns:p14="http://schemas.microsoft.com/office/powerpoint/2010/main" val="27991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1- Sunucu </a:t>
            </a:r>
            <a:r>
              <a:rPr lang="tr-TR" b="1" dirty="0"/>
              <a:t>Yönetim Sistemine Genel Bakış</a:t>
            </a:r>
            <a:endParaRPr lang="tr-TR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Başlat </a:t>
            </a:r>
            <a:r>
              <a:rPr lang="tr-TR" dirty="0"/>
              <a:t>menüsünü tıkladığımızda menünün en üstünde simgemiz </a:t>
            </a:r>
            <a:r>
              <a:rPr lang="tr-TR" dirty="0" smtClean="0"/>
              <a:t>görünür.</a:t>
            </a:r>
          </a:p>
          <a:p>
            <a:r>
              <a:rPr lang="tr-TR" dirty="0" smtClean="0"/>
              <a:t>Başlat </a:t>
            </a:r>
            <a:r>
              <a:rPr lang="tr-TR" dirty="0"/>
              <a:t>(start)¨</a:t>
            </a:r>
            <a:r>
              <a:rPr lang="tr-TR" dirty="0" err="1"/>
              <a:t>yonetimsel</a:t>
            </a:r>
            <a:r>
              <a:rPr lang="tr-TR" dirty="0"/>
              <a:t> </a:t>
            </a:r>
            <a:r>
              <a:rPr lang="tr-TR" dirty="0" err="1"/>
              <a:t>araclar</a:t>
            </a:r>
            <a:r>
              <a:rPr lang="tr-TR" dirty="0"/>
              <a:t> (</a:t>
            </a:r>
            <a:r>
              <a:rPr lang="tr-TR" dirty="0" err="1"/>
              <a:t>administrative</a:t>
            </a:r>
            <a:r>
              <a:rPr lang="tr-TR" dirty="0"/>
              <a:t> </a:t>
            </a:r>
            <a:r>
              <a:rPr lang="tr-TR" dirty="0" err="1"/>
              <a:t>tools</a:t>
            </a:r>
            <a:r>
              <a:rPr lang="tr-TR" dirty="0"/>
              <a:t>)¨sunucunu </a:t>
            </a:r>
            <a:r>
              <a:rPr lang="tr-TR" dirty="0" err="1"/>
              <a:t>yonet</a:t>
            </a:r>
            <a:r>
              <a:rPr lang="tr-TR" dirty="0"/>
              <a:t> (</a:t>
            </a:r>
            <a:r>
              <a:rPr lang="tr-TR" dirty="0" err="1" smtClean="0"/>
              <a:t>manage</a:t>
            </a:r>
            <a:r>
              <a:rPr lang="tr-TR" dirty="0" smtClean="0"/>
              <a:t> 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dirty="0"/>
              <a:t>server) </a:t>
            </a:r>
            <a:r>
              <a:rPr lang="tr-TR" dirty="0" err="1"/>
              <a:t>secenekleri</a:t>
            </a:r>
            <a:r>
              <a:rPr lang="tr-TR" dirty="0"/>
              <a:t> </a:t>
            </a:r>
            <a:r>
              <a:rPr lang="tr-TR" dirty="0" smtClean="0"/>
              <a:t>ile.</a:t>
            </a:r>
          </a:p>
          <a:p>
            <a:r>
              <a:rPr lang="tr-TR" dirty="0"/>
              <a:t>Bu </a:t>
            </a:r>
            <a:r>
              <a:rPr lang="tr-TR" dirty="0" smtClean="0"/>
              <a:t>aracı kullanarak </a:t>
            </a:r>
            <a:r>
              <a:rPr lang="tr-TR" dirty="0"/>
              <a:t>sunucumuz için gerekli olan rolleri (hizmetleri) yükleriz ya da </a:t>
            </a:r>
            <a:r>
              <a:rPr lang="tr-TR" dirty="0" smtClean="0"/>
              <a:t>ihtiyaç kalmayanları </a:t>
            </a:r>
            <a:r>
              <a:rPr lang="tr-TR" dirty="0"/>
              <a:t>kaldırırız (</a:t>
            </a:r>
            <a:r>
              <a:rPr lang="tr-TR" dirty="0" err="1"/>
              <a:t>add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remove</a:t>
            </a:r>
            <a:r>
              <a:rPr lang="tr-TR" dirty="0"/>
              <a:t> a role).</a:t>
            </a:r>
          </a:p>
        </p:txBody>
      </p:sp>
    </p:spTree>
    <p:extLst>
      <p:ext uri="{BB962C8B-B14F-4D97-AF65-F5344CB8AC3E}">
        <p14:creationId xmlns:p14="http://schemas.microsoft.com/office/powerpoint/2010/main" val="98121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2.2Bilgisayarım </a:t>
            </a:r>
            <a:r>
              <a:rPr lang="tr-TR" dirty="0"/>
              <a:t>(My </a:t>
            </a:r>
            <a:r>
              <a:rPr lang="tr-TR" dirty="0" err="1"/>
              <a:t>Computer</a:t>
            </a:r>
            <a:r>
              <a:rPr lang="tr-TR" dirty="0"/>
              <a:t>) Konsolu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3456384" cy="469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309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Gelişmiş(Advanced)-&gt;Performans (</a:t>
            </a:r>
            <a:r>
              <a:rPr lang="tr-TR" dirty="0" err="1"/>
              <a:t>Performance</a:t>
            </a:r>
            <a:r>
              <a:rPr lang="tr-TR" dirty="0"/>
              <a:t>)</a:t>
            </a:r>
            <a:endParaRPr lang="tr-TR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Sunucu işletim sistemleri performanslarını ağ yönetimi ile ilgili görevlerde </a:t>
            </a:r>
            <a:r>
              <a:rPr lang="tr-TR" dirty="0" smtClean="0"/>
              <a:t>kullanmak üzere tasarlanırlar.</a:t>
            </a:r>
          </a:p>
          <a:p>
            <a:r>
              <a:rPr lang="tr-TR" dirty="0"/>
              <a:t>Bu nedenle ilk kurulduklarında görsel anlamda var olan </a:t>
            </a:r>
            <a:r>
              <a:rPr lang="tr-TR" dirty="0" smtClean="0"/>
              <a:t>grafiksel yenilikler </a:t>
            </a:r>
            <a:r>
              <a:rPr lang="tr-TR" dirty="0"/>
              <a:t>kapalı olarak gelirler</a:t>
            </a:r>
            <a:r>
              <a:rPr lang="tr-TR" dirty="0" smtClean="0"/>
              <a:t>.</a:t>
            </a:r>
          </a:p>
          <a:p>
            <a:r>
              <a:rPr lang="tr-TR" dirty="0"/>
              <a:t>Aslında bu grafik özellikleri aktif hâle de getirilmez; </a:t>
            </a:r>
            <a:r>
              <a:rPr lang="tr-TR" dirty="0" smtClean="0"/>
              <a:t>böylece sunucunun </a:t>
            </a:r>
            <a:r>
              <a:rPr lang="tr-TR" dirty="0"/>
              <a:t>iş yükü azaltılmış olur. Ancak değiştirmek gerekli ise </a:t>
            </a:r>
            <a:r>
              <a:rPr lang="tr-TR" b="1" dirty="0"/>
              <a:t>Gelişmiş </a:t>
            </a:r>
            <a:r>
              <a:rPr lang="tr-TR" dirty="0" smtClean="0"/>
              <a:t>sekmesindeki </a:t>
            </a:r>
            <a:r>
              <a:rPr lang="tr-TR" b="1" dirty="0" smtClean="0"/>
              <a:t>Performans </a:t>
            </a:r>
            <a:r>
              <a:rPr lang="tr-TR" b="1" dirty="0"/>
              <a:t>(</a:t>
            </a:r>
            <a:r>
              <a:rPr lang="tr-TR" b="1" dirty="0" err="1"/>
              <a:t>Performance</a:t>
            </a:r>
            <a:r>
              <a:rPr lang="tr-TR" b="1" dirty="0"/>
              <a:t>) </a:t>
            </a:r>
            <a:r>
              <a:rPr lang="tr-TR" dirty="0"/>
              <a:t>bölümünden bu işlemleri yapabiliriz.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9784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Gelişmiş(Advanced)-&gt;Performans (</a:t>
            </a:r>
            <a:r>
              <a:rPr lang="tr-TR" dirty="0" err="1"/>
              <a:t>Performance</a:t>
            </a:r>
            <a:r>
              <a:rPr lang="tr-TR" dirty="0"/>
              <a:t>)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5544616" cy="4191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265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Gelişmiş(Advanced)-&gt;Performans (</a:t>
            </a:r>
            <a:r>
              <a:rPr lang="tr-TR" dirty="0" err="1"/>
              <a:t>Performance</a:t>
            </a:r>
            <a:r>
              <a:rPr lang="tr-TR" dirty="0"/>
              <a:t>)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Görsel efektler (Visual </a:t>
            </a:r>
            <a:r>
              <a:rPr lang="tr-TR" dirty="0" err="1"/>
              <a:t>effects</a:t>
            </a:r>
            <a:r>
              <a:rPr lang="tr-TR" dirty="0"/>
              <a:t>) bölümünde;</a:t>
            </a:r>
          </a:p>
          <a:p>
            <a:r>
              <a:rPr lang="en-US" b="1" dirty="0"/>
              <a:t>Let Windows choose what’s best for my computer: </a:t>
            </a:r>
            <a:r>
              <a:rPr lang="en-US" dirty="0" err="1"/>
              <a:t>Bilgisayar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en </a:t>
            </a:r>
            <a:r>
              <a:rPr lang="en-US" dirty="0" err="1" smtClean="0"/>
              <a:t>iyi</a:t>
            </a:r>
            <a:r>
              <a:rPr lang="tr-TR" dirty="0" smtClean="0"/>
              <a:t> ayarlamanın </a:t>
            </a:r>
            <a:r>
              <a:rPr lang="tr-TR" dirty="0"/>
              <a:t>Windows tarafından yapılmasına izin ver.</a:t>
            </a:r>
          </a:p>
          <a:p>
            <a:r>
              <a:rPr lang="tr-TR" b="1" dirty="0" err="1"/>
              <a:t>Adjust</a:t>
            </a:r>
            <a:r>
              <a:rPr lang="tr-TR" b="1" dirty="0"/>
              <a:t> </a:t>
            </a:r>
            <a:r>
              <a:rPr lang="tr-TR" b="1" dirty="0" err="1"/>
              <a:t>for</a:t>
            </a:r>
            <a:r>
              <a:rPr lang="tr-TR" b="1" dirty="0"/>
              <a:t> </a:t>
            </a:r>
            <a:r>
              <a:rPr lang="tr-TR" b="1" dirty="0" err="1"/>
              <a:t>best</a:t>
            </a:r>
            <a:r>
              <a:rPr lang="tr-TR" b="1" dirty="0"/>
              <a:t> </a:t>
            </a:r>
            <a:r>
              <a:rPr lang="tr-TR" b="1" dirty="0" err="1"/>
              <a:t>appearence</a:t>
            </a:r>
            <a:r>
              <a:rPr lang="tr-TR" b="1" dirty="0"/>
              <a:t>: </a:t>
            </a:r>
            <a:r>
              <a:rPr lang="tr-TR" dirty="0"/>
              <a:t>En iyi görünüm özelliklerine ayarla. Grafik </a:t>
            </a:r>
            <a:r>
              <a:rPr lang="tr-TR" dirty="0" smtClean="0"/>
              <a:t>özelliklerini en </a:t>
            </a:r>
            <a:r>
              <a:rPr lang="tr-TR" dirty="0"/>
              <a:t>üst düzeye çıkartır.</a:t>
            </a:r>
          </a:p>
          <a:p>
            <a:r>
              <a:rPr lang="tr-TR" b="1" dirty="0" err="1"/>
              <a:t>Adjust</a:t>
            </a:r>
            <a:r>
              <a:rPr lang="tr-TR" b="1" dirty="0"/>
              <a:t> </a:t>
            </a:r>
            <a:r>
              <a:rPr lang="tr-TR" b="1" dirty="0" err="1"/>
              <a:t>for</a:t>
            </a:r>
            <a:r>
              <a:rPr lang="tr-TR" b="1" dirty="0"/>
              <a:t> </a:t>
            </a:r>
            <a:r>
              <a:rPr lang="tr-TR" b="1" dirty="0" err="1"/>
              <a:t>best</a:t>
            </a:r>
            <a:r>
              <a:rPr lang="tr-TR" b="1" dirty="0"/>
              <a:t> </a:t>
            </a:r>
            <a:r>
              <a:rPr lang="tr-TR" b="1" dirty="0" err="1"/>
              <a:t>performance</a:t>
            </a:r>
            <a:r>
              <a:rPr lang="tr-TR" b="1" dirty="0"/>
              <a:t>: </a:t>
            </a:r>
            <a:r>
              <a:rPr lang="tr-TR" dirty="0"/>
              <a:t>En iyi performans özelliklerine ayarla. </a:t>
            </a:r>
            <a:r>
              <a:rPr lang="tr-TR" dirty="0" smtClean="0"/>
              <a:t>Grafik özelliklerini </a:t>
            </a:r>
            <a:r>
              <a:rPr lang="tr-TR" dirty="0"/>
              <a:t>en temel düzeye çekerek sunucunun iş yükü azaltılır</a:t>
            </a:r>
            <a:r>
              <a:rPr lang="tr-TR" dirty="0" smtClean="0"/>
              <a:t>.</a:t>
            </a:r>
          </a:p>
          <a:p>
            <a:r>
              <a:rPr lang="tr-TR" b="1" dirty="0" err="1"/>
              <a:t>Custom</a:t>
            </a:r>
            <a:r>
              <a:rPr lang="tr-TR" dirty="0"/>
              <a:t>: Kullanıcı kendi özel ayarlamalarını listeden seçerek yapar.</a:t>
            </a:r>
          </a:p>
        </p:txBody>
      </p:sp>
    </p:spTree>
    <p:extLst>
      <p:ext uri="{BB962C8B-B14F-4D97-AF65-F5344CB8AC3E}">
        <p14:creationId xmlns:p14="http://schemas.microsoft.com/office/powerpoint/2010/main" val="151680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Gelişmiş(Advanced)-&gt;Performans (</a:t>
            </a:r>
            <a:r>
              <a:rPr lang="tr-TR" dirty="0" err="1"/>
              <a:t>Performance</a:t>
            </a:r>
            <a:r>
              <a:rPr lang="tr-TR" dirty="0"/>
              <a:t>)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67544" y="1844824"/>
            <a:ext cx="8496944" cy="4896544"/>
          </a:xfrm>
        </p:spPr>
        <p:txBody>
          <a:bodyPr>
            <a:normAutofit fontScale="62500" lnSpcReduction="20000"/>
          </a:bodyPr>
          <a:lstStyle/>
          <a:p>
            <a:r>
              <a:rPr lang="tr-TR" dirty="0"/>
              <a:t>Gelişmiş (Advanced) bölümünde;</a:t>
            </a:r>
          </a:p>
          <a:p>
            <a:r>
              <a:rPr lang="tr-TR" b="1" dirty="0" err="1"/>
              <a:t>Processor</a:t>
            </a:r>
            <a:r>
              <a:rPr lang="tr-TR" b="1" dirty="0"/>
              <a:t> </a:t>
            </a:r>
            <a:r>
              <a:rPr lang="tr-TR" b="1" dirty="0" err="1"/>
              <a:t>Scheduling</a:t>
            </a:r>
            <a:r>
              <a:rPr lang="tr-TR" b="1" dirty="0"/>
              <a:t>: </a:t>
            </a:r>
            <a:r>
              <a:rPr lang="tr-TR" dirty="0"/>
              <a:t>İşlemci zamanlama için seçimimizi yaparız. </a:t>
            </a:r>
            <a:r>
              <a:rPr lang="tr-TR" dirty="0" smtClean="0"/>
              <a:t>Programlar (</a:t>
            </a:r>
            <a:r>
              <a:rPr lang="tr-TR" dirty="0" err="1"/>
              <a:t>programs</a:t>
            </a:r>
            <a:r>
              <a:rPr lang="tr-TR" dirty="0"/>
              <a:t>) dersek, işlemci kaynaklarının en büyük kısmını o an çalışan uygulama için ayırır</a:t>
            </a:r>
            <a:r>
              <a:rPr lang="tr-TR" dirty="0" smtClean="0"/>
              <a:t>. Web </a:t>
            </a:r>
            <a:r>
              <a:rPr lang="tr-TR" dirty="0"/>
              <a:t>sunucuları için ideal bir seçenek. Ya da arka planda hizmetleri (background </a:t>
            </a:r>
            <a:r>
              <a:rPr lang="tr-TR" dirty="0" err="1"/>
              <a:t>services</a:t>
            </a:r>
            <a:r>
              <a:rPr lang="tr-TR" dirty="0" smtClean="0"/>
              <a:t>) için </a:t>
            </a:r>
            <a:r>
              <a:rPr lang="tr-TR" dirty="0"/>
              <a:t>en iyi kaynaklarını kullanmasını isteriz. Active </a:t>
            </a:r>
            <a:r>
              <a:rPr lang="tr-TR" dirty="0" err="1"/>
              <a:t>directory</a:t>
            </a:r>
            <a:r>
              <a:rPr lang="tr-TR" dirty="0"/>
              <a:t>, file, </a:t>
            </a:r>
            <a:r>
              <a:rPr lang="tr-TR" dirty="0" err="1"/>
              <a:t>print</a:t>
            </a:r>
            <a:r>
              <a:rPr lang="tr-TR" dirty="0"/>
              <a:t> sunucuları için </a:t>
            </a:r>
            <a:r>
              <a:rPr lang="tr-TR" dirty="0" smtClean="0"/>
              <a:t>ideal bir </a:t>
            </a:r>
            <a:r>
              <a:rPr lang="tr-TR" dirty="0"/>
              <a:t>seçenek.</a:t>
            </a:r>
          </a:p>
          <a:p>
            <a:r>
              <a:rPr lang="tr-TR" b="1" dirty="0"/>
              <a:t>Memory </a:t>
            </a:r>
            <a:r>
              <a:rPr lang="tr-TR" b="1" dirty="0" err="1"/>
              <a:t>usage</a:t>
            </a:r>
            <a:r>
              <a:rPr lang="tr-TR" b="1" dirty="0"/>
              <a:t>: </a:t>
            </a:r>
            <a:r>
              <a:rPr lang="tr-TR" dirty="0"/>
              <a:t>Hafıza kullanımı için seçimimizi yaparız. Programlar (</a:t>
            </a:r>
            <a:r>
              <a:rPr lang="tr-TR" dirty="0" err="1"/>
              <a:t>programs</a:t>
            </a:r>
            <a:r>
              <a:rPr lang="tr-TR" dirty="0" smtClean="0"/>
              <a:t>) dersek </a:t>
            </a:r>
            <a:r>
              <a:rPr lang="tr-TR" dirty="0"/>
              <a:t>en iyi fiziksel bellek kullanımı uygulamalara ayırmış oluruz. Sistem </a:t>
            </a:r>
            <a:r>
              <a:rPr lang="tr-TR" dirty="0" smtClean="0"/>
              <a:t>önbelleği (</a:t>
            </a:r>
            <a:r>
              <a:rPr lang="tr-TR" dirty="0" err="1"/>
              <a:t>system</a:t>
            </a:r>
            <a:r>
              <a:rPr lang="tr-TR" dirty="0"/>
              <a:t> </a:t>
            </a:r>
            <a:r>
              <a:rPr lang="tr-TR" dirty="0" err="1"/>
              <a:t>cache</a:t>
            </a:r>
            <a:r>
              <a:rPr lang="tr-TR" dirty="0"/>
              <a:t>) dersek de sistemin ön belleği en iyi fiziksel bellek kullanımı yapar. Bu </a:t>
            </a:r>
            <a:r>
              <a:rPr lang="tr-TR" dirty="0" smtClean="0"/>
              <a:t>durum </a:t>
            </a:r>
            <a:r>
              <a:rPr lang="en-US" dirty="0" err="1" smtClean="0"/>
              <a:t>yine</a:t>
            </a:r>
            <a:r>
              <a:rPr lang="en-US" dirty="0"/>
              <a:t>, Active directory, file, print </a:t>
            </a:r>
            <a:r>
              <a:rPr lang="en-US" dirty="0" err="1"/>
              <a:t>sunucuları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ideal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seçenek</a:t>
            </a:r>
            <a:r>
              <a:rPr lang="en-US" dirty="0"/>
              <a:t>.</a:t>
            </a:r>
          </a:p>
          <a:p>
            <a:r>
              <a:rPr lang="tr-TR" b="1" dirty="0"/>
              <a:t>Virtual </a:t>
            </a:r>
            <a:r>
              <a:rPr lang="tr-TR" b="1" dirty="0" err="1"/>
              <a:t>memory</a:t>
            </a:r>
            <a:r>
              <a:rPr lang="tr-TR" b="1" dirty="0"/>
              <a:t>: </a:t>
            </a:r>
            <a:r>
              <a:rPr lang="tr-TR" dirty="0"/>
              <a:t>Sanal hafıza miktarını ayarlarız. Sistemdeki kullanılabilir </a:t>
            </a:r>
            <a:r>
              <a:rPr lang="tr-TR" dirty="0" smtClean="0"/>
              <a:t>RAM miktarını </a:t>
            </a:r>
            <a:r>
              <a:rPr lang="tr-TR" dirty="0"/>
              <a:t>genişletmek amacı ile disk alanını kullanmamızı sağlayan hafızadır. </a:t>
            </a:r>
            <a:r>
              <a:rPr lang="tr-TR" dirty="0" smtClean="0"/>
              <a:t>Bildiğimiz gibi </a:t>
            </a:r>
            <a:r>
              <a:rPr lang="tr-TR" dirty="0"/>
              <a:t>sayfalama (</a:t>
            </a:r>
            <a:r>
              <a:rPr lang="tr-TR" dirty="0" err="1"/>
              <a:t>paging</a:t>
            </a:r>
            <a:r>
              <a:rPr lang="tr-TR" dirty="0"/>
              <a:t>) adı verilen bir sistem ile </a:t>
            </a:r>
            <a:r>
              <a:rPr lang="tr-TR" dirty="0" err="1"/>
              <a:t>RAM’i</a:t>
            </a:r>
            <a:r>
              <a:rPr lang="tr-TR" dirty="0"/>
              <a:t> diske yazma işlemidir sanal bellek.</a:t>
            </a:r>
          </a:p>
          <a:p>
            <a:r>
              <a:rPr lang="tr-TR" b="1" dirty="0"/>
              <a:t>Sanal bellek miktarının RAM boyutunun iki katı olarak ayarlanması en idealidir.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0588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Gelişmiş(Advanced)-&gt; </a:t>
            </a:r>
            <a:r>
              <a:rPr lang="tr-TR" dirty="0" smtClean="0"/>
              <a:t>Kullanıcı </a:t>
            </a:r>
            <a:r>
              <a:rPr lang="tr-TR" dirty="0"/>
              <a:t>Profilleri (User </a:t>
            </a:r>
            <a:r>
              <a:rPr lang="tr-TR" dirty="0" err="1"/>
              <a:t>Profiles</a:t>
            </a:r>
            <a:r>
              <a:rPr lang="tr-TR" dirty="0"/>
              <a:t>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659501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90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Gelişmiş(Advanced)-&gt; </a:t>
            </a:r>
            <a:r>
              <a:rPr lang="tr-TR" dirty="0" smtClean="0"/>
              <a:t>Kullanıcı </a:t>
            </a:r>
            <a:r>
              <a:rPr lang="tr-TR" dirty="0"/>
              <a:t>Profilleri (User </a:t>
            </a:r>
            <a:r>
              <a:rPr lang="tr-TR" dirty="0" err="1"/>
              <a:t>Profiles</a:t>
            </a:r>
            <a:r>
              <a:rPr lang="tr-TR" dirty="0"/>
              <a:t>)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i="1" dirty="0"/>
              <a:t>Kullanıcı profilleri </a:t>
            </a:r>
            <a:r>
              <a:rPr lang="tr-TR" dirty="0"/>
              <a:t>bölümünde sunucuyu kullanacak yeni kullanıcılar </a:t>
            </a:r>
            <a:r>
              <a:rPr lang="tr-TR" dirty="0" smtClean="0"/>
              <a:t>ekleyebiliriz.</a:t>
            </a:r>
          </a:p>
          <a:p>
            <a:r>
              <a:rPr lang="tr-TR" dirty="0"/>
              <a:t>Bunun için </a:t>
            </a:r>
            <a:r>
              <a:rPr lang="tr-TR" i="1" dirty="0"/>
              <a:t>Kullanıcılar (</a:t>
            </a:r>
            <a:r>
              <a:rPr lang="tr-TR" i="1" dirty="0" err="1"/>
              <a:t>Users</a:t>
            </a:r>
            <a:r>
              <a:rPr lang="tr-TR" i="1" dirty="0"/>
              <a:t>) </a:t>
            </a:r>
            <a:r>
              <a:rPr lang="tr-TR" dirty="0"/>
              <a:t>klasörüne sağ tıklarız ve </a:t>
            </a:r>
            <a:r>
              <a:rPr lang="tr-TR" i="1" dirty="0"/>
              <a:t>Yeni kullanıcı (New User) </a:t>
            </a:r>
            <a:r>
              <a:rPr lang="tr-TR" dirty="0" smtClean="0"/>
              <a:t>ekleriz.</a:t>
            </a:r>
          </a:p>
          <a:p>
            <a:r>
              <a:rPr lang="tr-TR" dirty="0"/>
              <a:t>Yeni bir kullanıcı grubu da oluşturabiliriz. Bunun için de </a:t>
            </a:r>
            <a:r>
              <a:rPr lang="tr-TR" i="1" dirty="0"/>
              <a:t>Gruplar (</a:t>
            </a:r>
            <a:r>
              <a:rPr lang="tr-TR" i="1" dirty="0" err="1"/>
              <a:t>Groups</a:t>
            </a:r>
            <a:r>
              <a:rPr lang="tr-TR" i="1" dirty="0"/>
              <a:t>) </a:t>
            </a:r>
            <a:r>
              <a:rPr lang="tr-TR" dirty="0"/>
              <a:t>klasörüne </a:t>
            </a:r>
            <a:r>
              <a:rPr lang="tr-TR" dirty="0" smtClean="0"/>
              <a:t>sağ tıklarız </a:t>
            </a:r>
            <a:r>
              <a:rPr lang="tr-TR" dirty="0"/>
              <a:t>ve </a:t>
            </a:r>
            <a:r>
              <a:rPr lang="tr-TR" i="1" dirty="0"/>
              <a:t>Yeni grup (New </a:t>
            </a:r>
            <a:r>
              <a:rPr lang="tr-TR" i="1" dirty="0" err="1"/>
              <a:t>Group</a:t>
            </a:r>
            <a:r>
              <a:rPr lang="tr-TR" i="1" dirty="0"/>
              <a:t>) </a:t>
            </a:r>
            <a:r>
              <a:rPr lang="tr-TR" dirty="0"/>
              <a:t>seçeneği ile oluşturabiliriz</a:t>
            </a:r>
            <a:r>
              <a:rPr lang="tr-TR" dirty="0" smtClean="0"/>
              <a:t>.</a:t>
            </a:r>
          </a:p>
          <a:p>
            <a:r>
              <a:rPr lang="tr-TR" dirty="0"/>
              <a:t>İstediğimiz kullanıcıyı istediğimiz gruba dâhil edebiliriz.</a:t>
            </a:r>
          </a:p>
          <a:p>
            <a:r>
              <a:rPr lang="tr-TR" dirty="0"/>
              <a:t>Kullanıcıları ve istediğimiz grubu oluştururuz. </a:t>
            </a:r>
            <a:r>
              <a:rPr lang="tr-TR" dirty="0" smtClean="0"/>
              <a:t>İstediğimiz kullanıcıya </a:t>
            </a:r>
            <a:r>
              <a:rPr lang="tr-TR" dirty="0"/>
              <a:t>sağ tıklarız, özellikler penceresinden üyesi yap</a:t>
            </a:r>
          </a:p>
        </p:txBody>
      </p:sp>
    </p:spTree>
    <p:extLst>
      <p:ext uri="{BB962C8B-B14F-4D97-AF65-F5344CB8AC3E}">
        <p14:creationId xmlns:p14="http://schemas.microsoft.com/office/powerpoint/2010/main" val="184756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Gelişmiş(Advanced)-&gt; </a:t>
            </a:r>
            <a:r>
              <a:rPr lang="tr-TR" dirty="0" smtClean="0"/>
              <a:t>Kullanıcı </a:t>
            </a:r>
            <a:r>
              <a:rPr lang="tr-TR" dirty="0"/>
              <a:t>Profilleri (User </a:t>
            </a:r>
            <a:r>
              <a:rPr lang="tr-TR" dirty="0" err="1"/>
              <a:t>Profiles</a:t>
            </a:r>
            <a:r>
              <a:rPr lang="tr-TR" dirty="0"/>
              <a:t>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61574"/>
            <a:ext cx="3888432" cy="499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954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smtClean="0"/>
              <a:t>Ba</a:t>
            </a:r>
            <a:r>
              <a:rPr lang="tr-TR" dirty="0" smtClean="0"/>
              <a:t>ş</a:t>
            </a:r>
            <a:r>
              <a:rPr lang="en-US" dirty="0" err="1" smtClean="0"/>
              <a:t>latma</a:t>
            </a:r>
            <a:r>
              <a:rPr lang="en-US" dirty="0" smtClean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Kurtarma</a:t>
            </a:r>
            <a:r>
              <a:rPr lang="en-US" dirty="0"/>
              <a:t> (Startup and Recovery)</a:t>
            </a:r>
            <a:endParaRPr lang="tr-TR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Sistem başlangıç ve geri yükleme bölümünde birden fazla işletim sistemi </a:t>
            </a:r>
            <a:r>
              <a:rPr lang="tr-TR" dirty="0" smtClean="0"/>
              <a:t>makinemize yüklü </a:t>
            </a:r>
            <a:r>
              <a:rPr lang="tr-TR" dirty="0"/>
              <a:t>ise, başlangıç işletim sistemini seçebilir, sistemin hata verdiği durumlarda </a:t>
            </a:r>
            <a:r>
              <a:rPr lang="tr-TR" dirty="0" smtClean="0"/>
              <a:t>geri yükleme </a:t>
            </a:r>
            <a:r>
              <a:rPr lang="tr-TR" dirty="0"/>
              <a:t>seçeneklerini ayarlayabilir ve hata anındaki kayıt bilgilerini tuttuğu </a:t>
            </a:r>
            <a:r>
              <a:rPr lang="tr-TR" dirty="0" smtClean="0"/>
              <a:t>dosyayı ayarlayabiliriz.</a:t>
            </a:r>
          </a:p>
          <a:p>
            <a:r>
              <a:rPr lang="tr-TR" dirty="0"/>
              <a:t>Sistem başlangıç (</a:t>
            </a:r>
            <a:r>
              <a:rPr lang="tr-TR" dirty="0" err="1"/>
              <a:t>System</a:t>
            </a:r>
            <a:r>
              <a:rPr lang="tr-TR" dirty="0"/>
              <a:t> </a:t>
            </a:r>
            <a:r>
              <a:rPr lang="tr-TR" dirty="0" err="1"/>
              <a:t>startup</a:t>
            </a:r>
            <a:r>
              <a:rPr lang="tr-TR" dirty="0"/>
              <a:t>) kısmında, açılış esnasında görünen </a:t>
            </a:r>
            <a:r>
              <a:rPr lang="tr-TR" dirty="0" smtClean="0"/>
              <a:t>işletim sistemleri </a:t>
            </a:r>
            <a:r>
              <a:rPr lang="tr-TR" dirty="0"/>
              <a:t>listesi ile ilgili ayarlamaları yaparız. Düzenle (</a:t>
            </a:r>
            <a:r>
              <a:rPr lang="tr-TR" dirty="0" err="1"/>
              <a:t>edit</a:t>
            </a:r>
            <a:r>
              <a:rPr lang="tr-TR" dirty="0"/>
              <a:t>) düğmesi ile listeyi </a:t>
            </a:r>
            <a:r>
              <a:rPr lang="tr-TR" dirty="0" smtClean="0"/>
              <a:t>düzenleme imkânımız </a:t>
            </a:r>
            <a:r>
              <a:rPr lang="tr-TR" dirty="0"/>
              <a:t>da vardır.</a:t>
            </a:r>
          </a:p>
        </p:txBody>
      </p:sp>
    </p:spTree>
    <p:extLst>
      <p:ext uri="{BB962C8B-B14F-4D97-AF65-F5344CB8AC3E}">
        <p14:creationId xmlns:p14="http://schemas.microsoft.com/office/powerpoint/2010/main" val="3776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smtClean="0"/>
              <a:t>Ba</a:t>
            </a:r>
            <a:r>
              <a:rPr lang="tr-TR" dirty="0" smtClean="0"/>
              <a:t>ş</a:t>
            </a:r>
            <a:r>
              <a:rPr lang="en-US" dirty="0" err="1" smtClean="0"/>
              <a:t>latma</a:t>
            </a:r>
            <a:r>
              <a:rPr lang="en-US" dirty="0" smtClean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Kurtarma</a:t>
            </a:r>
            <a:r>
              <a:rPr lang="en-US" dirty="0"/>
              <a:t> (Startup and Recovery)</a:t>
            </a:r>
            <a:endParaRPr lang="tr-TR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/>
              <a:t>Time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display</a:t>
            </a:r>
            <a:r>
              <a:rPr lang="tr-TR" dirty="0"/>
              <a:t> </a:t>
            </a:r>
            <a:r>
              <a:rPr lang="tr-TR" dirty="0" err="1"/>
              <a:t>list</a:t>
            </a:r>
            <a:r>
              <a:rPr lang="tr-TR" dirty="0"/>
              <a:t> of </a:t>
            </a:r>
            <a:r>
              <a:rPr lang="tr-TR" dirty="0" err="1"/>
              <a:t>operating</a:t>
            </a:r>
            <a:r>
              <a:rPr lang="tr-TR" dirty="0"/>
              <a:t> </a:t>
            </a:r>
            <a:r>
              <a:rPr lang="tr-TR" dirty="0" err="1"/>
              <a:t>systems</a:t>
            </a:r>
            <a:r>
              <a:rPr lang="tr-TR" dirty="0"/>
              <a:t>: İşletim sistemleri listesini </a:t>
            </a:r>
            <a:r>
              <a:rPr lang="tr-TR" dirty="0" smtClean="0"/>
              <a:t>seçtiğimiz saniye </a:t>
            </a:r>
            <a:r>
              <a:rPr lang="tr-TR" dirty="0"/>
              <a:t>kadar bekletir</a:t>
            </a:r>
            <a:r>
              <a:rPr lang="tr-TR" dirty="0" smtClean="0"/>
              <a:t>.</a:t>
            </a:r>
          </a:p>
          <a:p>
            <a:r>
              <a:rPr lang="en-US" b="1" dirty="0"/>
              <a:t>Time to display recovery options when needed: </a:t>
            </a:r>
            <a:r>
              <a:rPr lang="en-US" dirty="0"/>
              <a:t>Geri </a:t>
            </a:r>
            <a:r>
              <a:rPr lang="en-US" dirty="0" err="1"/>
              <a:t>yükleme</a:t>
            </a:r>
            <a:r>
              <a:rPr lang="en-US" dirty="0"/>
              <a:t> </a:t>
            </a:r>
            <a:r>
              <a:rPr lang="en-US" dirty="0" err="1"/>
              <a:t>seçeneklerini</a:t>
            </a:r>
            <a:r>
              <a:rPr lang="en-US" dirty="0"/>
              <a:t> </a:t>
            </a:r>
            <a:r>
              <a:rPr lang="en-US" dirty="0" err="1" smtClean="0"/>
              <a:t>seçilen</a:t>
            </a:r>
            <a:r>
              <a:rPr lang="tr-TR" dirty="0" smtClean="0"/>
              <a:t> saniye </a:t>
            </a:r>
            <a:r>
              <a:rPr lang="tr-TR" dirty="0"/>
              <a:t>kadar listeler</a:t>
            </a:r>
            <a:r>
              <a:rPr lang="tr-TR" dirty="0" smtClean="0"/>
              <a:t>.</a:t>
            </a:r>
          </a:p>
          <a:p>
            <a:r>
              <a:rPr lang="tr-TR" dirty="0"/>
              <a:t>Sistem hatası (</a:t>
            </a:r>
            <a:r>
              <a:rPr lang="tr-TR" dirty="0" err="1"/>
              <a:t>System</a:t>
            </a:r>
            <a:r>
              <a:rPr lang="tr-TR" dirty="0"/>
              <a:t> </a:t>
            </a:r>
            <a:r>
              <a:rPr lang="tr-TR" dirty="0" err="1"/>
              <a:t>failure</a:t>
            </a:r>
            <a:r>
              <a:rPr lang="tr-TR" dirty="0"/>
              <a:t>) kısmında, sistem hatası oluştuğunda sistemin </a:t>
            </a:r>
            <a:r>
              <a:rPr lang="tr-TR" dirty="0" smtClean="0"/>
              <a:t>nasıl davranması </a:t>
            </a:r>
            <a:r>
              <a:rPr lang="tr-TR" dirty="0"/>
              <a:t>gerektiğini belirleriz</a:t>
            </a:r>
            <a:r>
              <a:rPr lang="tr-TR" dirty="0" smtClean="0"/>
              <a:t>.</a:t>
            </a:r>
          </a:p>
          <a:p>
            <a:r>
              <a:rPr lang="tr-TR" dirty="0"/>
              <a:t>Write an </a:t>
            </a:r>
            <a:r>
              <a:rPr lang="tr-TR" dirty="0" err="1"/>
              <a:t>event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system</a:t>
            </a:r>
            <a:r>
              <a:rPr lang="tr-TR" dirty="0"/>
              <a:t> </a:t>
            </a:r>
            <a:r>
              <a:rPr lang="tr-TR" dirty="0" err="1"/>
              <a:t>log</a:t>
            </a:r>
            <a:r>
              <a:rPr lang="tr-TR" dirty="0"/>
              <a:t> (Olayı sistem kaydına yaz): Hatayı </a:t>
            </a:r>
            <a:r>
              <a:rPr lang="tr-TR" dirty="0" smtClean="0"/>
              <a:t>yöneticinin daha </a:t>
            </a:r>
            <a:r>
              <a:rPr lang="tr-TR" dirty="0"/>
              <a:t>sonra inceleyebileceği şekilde </a:t>
            </a:r>
            <a:r>
              <a:rPr lang="tr-TR" dirty="0" err="1"/>
              <a:t>system</a:t>
            </a:r>
            <a:r>
              <a:rPr lang="tr-TR" dirty="0"/>
              <a:t> günlüğüne yazar</a:t>
            </a:r>
            <a:r>
              <a:rPr lang="tr-TR" dirty="0" smtClean="0"/>
              <a:t>.</a:t>
            </a:r>
          </a:p>
          <a:p>
            <a:r>
              <a:rPr lang="tr-TR" dirty="0" err="1"/>
              <a:t>Send</a:t>
            </a:r>
            <a:r>
              <a:rPr lang="tr-TR" dirty="0"/>
              <a:t> an </a:t>
            </a:r>
            <a:r>
              <a:rPr lang="tr-TR" dirty="0" err="1"/>
              <a:t>administrative</a:t>
            </a:r>
            <a:r>
              <a:rPr lang="tr-TR" dirty="0"/>
              <a:t> </a:t>
            </a:r>
            <a:r>
              <a:rPr lang="tr-TR" dirty="0" err="1"/>
              <a:t>alert</a:t>
            </a:r>
            <a:r>
              <a:rPr lang="tr-TR" dirty="0"/>
              <a:t> (Yönetimsel uyarı gönder): İkazlar kutusunda </a:t>
            </a:r>
            <a:r>
              <a:rPr lang="tr-TR" dirty="0" smtClean="0"/>
              <a:t>tanımlı olan </a:t>
            </a:r>
            <a:r>
              <a:rPr lang="tr-TR" dirty="0"/>
              <a:t>alıcılara uyarı mesajı yollar.</a:t>
            </a:r>
          </a:p>
        </p:txBody>
      </p:sp>
    </p:spTree>
    <p:extLst>
      <p:ext uri="{BB962C8B-B14F-4D97-AF65-F5344CB8AC3E}">
        <p14:creationId xmlns:p14="http://schemas.microsoft.com/office/powerpoint/2010/main" val="405632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Sunucu Yönetim Sistemine Genel Bakış</a:t>
            </a:r>
            <a:endParaRPr lang="tr-TR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79513" y="2675466"/>
            <a:ext cx="3240360" cy="4065901"/>
          </a:xfrm>
        </p:spPr>
        <p:txBody>
          <a:bodyPr>
            <a:normAutofit fontScale="77500" lnSpcReduction="20000"/>
          </a:bodyPr>
          <a:lstStyle/>
          <a:p>
            <a:r>
              <a:rPr lang="tr-TR" dirty="0"/>
              <a:t>Rol ekle veya kaldır düğmesine tıklayıp, sonra da ilk gelen mesaja ileri (</a:t>
            </a:r>
            <a:r>
              <a:rPr lang="tr-TR" dirty="0" err="1"/>
              <a:t>next</a:t>
            </a:r>
            <a:r>
              <a:rPr lang="tr-TR" dirty="0" smtClean="0"/>
              <a:t>) dediğimizde</a:t>
            </a:r>
            <a:r>
              <a:rPr lang="tr-TR" dirty="0"/>
              <a:t>, sunucumuz üzerinde yüklü olan ve henüz yüklenmemiş olan bütün </a:t>
            </a:r>
            <a:r>
              <a:rPr lang="tr-TR" dirty="0" smtClean="0"/>
              <a:t>sunucu hizmetlerin </a:t>
            </a:r>
            <a:r>
              <a:rPr lang="tr-TR" dirty="0"/>
              <a:t>listesini görürüz.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36912"/>
            <a:ext cx="572155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62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smtClean="0"/>
              <a:t>Ba</a:t>
            </a:r>
            <a:r>
              <a:rPr lang="tr-TR" dirty="0" smtClean="0"/>
              <a:t>ş</a:t>
            </a:r>
            <a:r>
              <a:rPr lang="en-US" dirty="0" err="1" smtClean="0"/>
              <a:t>latma</a:t>
            </a:r>
            <a:r>
              <a:rPr lang="en-US" dirty="0" smtClean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Kurtarma</a:t>
            </a:r>
            <a:r>
              <a:rPr lang="en-US" dirty="0"/>
              <a:t> (Startup and Recovery)</a:t>
            </a:r>
            <a:endParaRPr lang="tr-TR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79513" y="1916832"/>
            <a:ext cx="8100888" cy="4608512"/>
          </a:xfrm>
        </p:spPr>
        <p:txBody>
          <a:bodyPr>
            <a:normAutofit fontScale="70000" lnSpcReduction="20000"/>
          </a:bodyPr>
          <a:lstStyle/>
          <a:p>
            <a:r>
              <a:rPr lang="tr-TR" dirty="0" err="1"/>
              <a:t>Automatically</a:t>
            </a:r>
            <a:r>
              <a:rPr lang="tr-TR" dirty="0"/>
              <a:t> </a:t>
            </a:r>
            <a:r>
              <a:rPr lang="tr-TR" dirty="0" err="1"/>
              <a:t>restart</a:t>
            </a:r>
            <a:r>
              <a:rPr lang="tr-TR" dirty="0"/>
              <a:t> (otomatik olarak yeniden başlat): Önemli bir hata oluştu </a:t>
            </a:r>
            <a:r>
              <a:rPr lang="tr-TR" dirty="0" smtClean="0"/>
              <a:t>mu sistemi </a:t>
            </a:r>
            <a:r>
              <a:rPr lang="tr-TR" dirty="0"/>
              <a:t>yeniden başlatır. Bu özelliği aktif etmek pek doğru değildir. Sistem isteğiniz </a:t>
            </a:r>
            <a:r>
              <a:rPr lang="tr-TR" dirty="0" smtClean="0"/>
              <a:t>dışında yeniden </a:t>
            </a:r>
            <a:r>
              <a:rPr lang="tr-TR" dirty="0"/>
              <a:t>başlatma </a:t>
            </a:r>
            <a:r>
              <a:rPr lang="tr-TR" dirty="0" smtClean="0"/>
              <a:t>gerçekleştirebilir.</a:t>
            </a:r>
          </a:p>
          <a:p>
            <a:r>
              <a:rPr lang="tr-TR" b="1" dirty="0"/>
              <a:t>Hata ayıklama bilgilerini yaz (Write </a:t>
            </a:r>
            <a:r>
              <a:rPr lang="tr-TR" b="1" dirty="0" err="1"/>
              <a:t>debugging</a:t>
            </a:r>
            <a:r>
              <a:rPr lang="tr-TR" b="1" dirty="0"/>
              <a:t> </a:t>
            </a:r>
            <a:r>
              <a:rPr lang="tr-TR" b="1" dirty="0" err="1"/>
              <a:t>information</a:t>
            </a:r>
            <a:r>
              <a:rPr lang="tr-TR" b="1" dirty="0"/>
              <a:t> ) </a:t>
            </a:r>
            <a:r>
              <a:rPr lang="tr-TR" dirty="0"/>
              <a:t>kısmında, </a:t>
            </a:r>
            <a:r>
              <a:rPr lang="tr-TR" dirty="0" smtClean="0"/>
              <a:t>hata ayıklama </a:t>
            </a:r>
            <a:r>
              <a:rPr lang="tr-TR" dirty="0"/>
              <a:t>bilgi türünü ve de hangi dosyaya yazılmasını istediğimizi seçeriz</a:t>
            </a:r>
            <a:r>
              <a:rPr lang="tr-TR" dirty="0" smtClean="0"/>
              <a:t>.</a:t>
            </a:r>
          </a:p>
          <a:p>
            <a:r>
              <a:rPr lang="tr-TR" dirty="0" err="1"/>
              <a:t>None</a:t>
            </a:r>
            <a:r>
              <a:rPr lang="tr-TR" dirty="0"/>
              <a:t>, hata ayıklama bilgisini yazma.</a:t>
            </a:r>
          </a:p>
          <a:p>
            <a:r>
              <a:rPr lang="tr-TR" dirty="0"/>
              <a:t>Small </a:t>
            </a:r>
            <a:r>
              <a:rPr lang="tr-TR" dirty="0" err="1"/>
              <a:t>memory</a:t>
            </a:r>
            <a:r>
              <a:rPr lang="tr-TR" dirty="0"/>
              <a:t> </a:t>
            </a:r>
            <a:r>
              <a:rPr lang="tr-TR" dirty="0" err="1"/>
              <a:t>dump</a:t>
            </a:r>
            <a:r>
              <a:rPr lang="tr-TR" dirty="0"/>
              <a:t> (küçük hafıza dökümü), hata oluşan fiziksel bellek parçasına </a:t>
            </a:r>
            <a:r>
              <a:rPr lang="tr-TR" dirty="0" smtClean="0"/>
              <a:t>ait bilgiler </a:t>
            </a:r>
            <a:r>
              <a:rPr lang="tr-TR" dirty="0"/>
              <a:t>64 KB büyüklüğünde bir dosyaya yazılır.</a:t>
            </a:r>
          </a:p>
          <a:p>
            <a:r>
              <a:rPr lang="tr-TR" dirty="0" err="1"/>
              <a:t>Kernell</a:t>
            </a:r>
            <a:r>
              <a:rPr lang="tr-TR" dirty="0"/>
              <a:t> </a:t>
            </a:r>
            <a:r>
              <a:rPr lang="tr-TR" dirty="0" err="1"/>
              <a:t>memory</a:t>
            </a:r>
            <a:r>
              <a:rPr lang="tr-TR" dirty="0"/>
              <a:t> </a:t>
            </a:r>
            <a:r>
              <a:rPr lang="tr-TR" dirty="0" err="1"/>
              <a:t>dump</a:t>
            </a:r>
            <a:r>
              <a:rPr lang="tr-TR" dirty="0"/>
              <a:t> (çekirdek hafıza dökümü), Windows çekirdeğinin </a:t>
            </a:r>
            <a:r>
              <a:rPr lang="tr-TR" dirty="0" smtClean="0"/>
              <a:t>kullandığı bellek </a:t>
            </a:r>
            <a:r>
              <a:rPr lang="tr-TR" dirty="0"/>
              <a:t>alanının hata bilgi dökümünü alır.</a:t>
            </a:r>
          </a:p>
          <a:p>
            <a:r>
              <a:rPr lang="tr-TR" dirty="0"/>
              <a:t>Complete </a:t>
            </a:r>
            <a:r>
              <a:rPr lang="tr-TR" dirty="0" err="1"/>
              <a:t>memory</a:t>
            </a:r>
            <a:r>
              <a:rPr lang="tr-TR" dirty="0"/>
              <a:t> </a:t>
            </a:r>
            <a:r>
              <a:rPr lang="tr-TR" dirty="0" err="1"/>
              <a:t>dump</a:t>
            </a:r>
            <a:r>
              <a:rPr lang="tr-TR" dirty="0"/>
              <a:t> (tüm hafıza dökümü), hata oluşan fiziksel bellek </a:t>
            </a:r>
            <a:r>
              <a:rPr lang="tr-TR" dirty="0" smtClean="0"/>
              <a:t>parçasının tamamına </a:t>
            </a:r>
            <a:r>
              <a:rPr lang="tr-TR" dirty="0"/>
              <a:t>ait hata bilgi dökümünü alır.</a:t>
            </a:r>
          </a:p>
        </p:txBody>
      </p:sp>
    </p:spTree>
    <p:extLst>
      <p:ext uri="{BB962C8B-B14F-4D97-AF65-F5344CB8AC3E}">
        <p14:creationId xmlns:p14="http://schemas.microsoft.com/office/powerpoint/2010/main" val="49202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smtClean="0"/>
              <a:t>Ba</a:t>
            </a:r>
            <a:r>
              <a:rPr lang="tr-TR" dirty="0" smtClean="0"/>
              <a:t>ş</a:t>
            </a:r>
            <a:r>
              <a:rPr lang="en-US" dirty="0" err="1" smtClean="0"/>
              <a:t>latma</a:t>
            </a:r>
            <a:r>
              <a:rPr lang="en-US" dirty="0" smtClean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Kurtarma</a:t>
            </a:r>
            <a:r>
              <a:rPr lang="en-US" dirty="0"/>
              <a:t> (Startup and Recovery)</a:t>
            </a:r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9" y="2122124"/>
            <a:ext cx="5112568" cy="4704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361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Otomatik Güncelleme (</a:t>
            </a:r>
            <a:r>
              <a:rPr lang="tr-TR" dirty="0" err="1"/>
              <a:t>Automatic</a:t>
            </a:r>
            <a:r>
              <a:rPr lang="tr-TR" dirty="0"/>
              <a:t> Update)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Sistemimizi sürekli güncel hâlde tutabilme seçeneklerini </a:t>
            </a:r>
            <a:r>
              <a:rPr lang="tr-TR" dirty="0" smtClean="0"/>
              <a:t>görürüz.</a:t>
            </a:r>
          </a:p>
          <a:p>
            <a:r>
              <a:rPr lang="tr-TR" dirty="0" smtClean="0"/>
              <a:t>Güncellemelerin yapılmasını </a:t>
            </a:r>
            <a:r>
              <a:rPr lang="tr-TR" dirty="0"/>
              <a:t>istiyor isek bilgisayarımı güncel tut (</a:t>
            </a:r>
            <a:r>
              <a:rPr lang="tr-TR" dirty="0" err="1"/>
              <a:t>keep</a:t>
            </a:r>
            <a:r>
              <a:rPr lang="tr-TR" dirty="0"/>
              <a:t> </a:t>
            </a:r>
            <a:r>
              <a:rPr lang="tr-TR" dirty="0" err="1"/>
              <a:t>my</a:t>
            </a:r>
            <a:r>
              <a:rPr lang="tr-TR" dirty="0"/>
              <a:t> </a:t>
            </a:r>
            <a:r>
              <a:rPr lang="tr-TR" dirty="0" err="1"/>
              <a:t>computer</a:t>
            </a:r>
            <a:r>
              <a:rPr lang="tr-TR" dirty="0"/>
              <a:t> </a:t>
            </a:r>
            <a:r>
              <a:rPr lang="tr-TR" dirty="0" err="1"/>
              <a:t>up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date</a:t>
            </a:r>
            <a:r>
              <a:rPr lang="tr-TR" dirty="0"/>
              <a:t>) </a:t>
            </a:r>
            <a:r>
              <a:rPr lang="tr-TR" dirty="0" smtClean="0"/>
              <a:t>seçeneğini seçmeliyiz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1904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dirty="0"/>
              <a:t>Ortam değişkenleri (Environment </a:t>
            </a:r>
            <a:r>
              <a:rPr lang="tr-TR" sz="3600" dirty="0" err="1"/>
              <a:t>variables</a:t>
            </a:r>
            <a:r>
              <a:rPr lang="tr-TR" sz="3600" dirty="0"/>
              <a:t>) ve Hata raporlama (</a:t>
            </a:r>
            <a:r>
              <a:rPr lang="tr-TR" sz="3600" dirty="0" err="1"/>
              <a:t>Error</a:t>
            </a:r>
            <a:r>
              <a:rPr lang="tr-TR" sz="3600" dirty="0"/>
              <a:t> </a:t>
            </a:r>
            <a:r>
              <a:rPr lang="tr-TR" sz="3600" dirty="0" err="1" smtClean="0"/>
              <a:t>reporting</a:t>
            </a:r>
            <a:r>
              <a:rPr lang="tr-TR" sz="3600" dirty="0" smtClean="0"/>
              <a:t>)</a:t>
            </a:r>
            <a:endParaRPr lang="tr-TR" sz="36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67545" y="1772816"/>
            <a:ext cx="7812856" cy="4680519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Ortam değişkenleri ile sistemin kendi içinde yaptığı işlemleri yazdığı dosyaların </a:t>
            </a:r>
            <a:r>
              <a:rPr lang="tr-TR" dirty="0" smtClean="0"/>
              <a:t>adları ile </a:t>
            </a:r>
            <a:r>
              <a:rPr lang="tr-TR" dirty="0"/>
              <a:t>tutuldukları yerlerin bilgilerini </a:t>
            </a:r>
            <a:r>
              <a:rPr lang="tr-TR" dirty="0" smtClean="0"/>
              <a:t>değiştirebiliriz.</a:t>
            </a:r>
          </a:p>
          <a:p>
            <a:r>
              <a:rPr lang="tr-TR" dirty="0"/>
              <a:t>Hata raporlama ile sistemin bir hata durumunda bu hatayı sistemi üreten </a:t>
            </a:r>
            <a:r>
              <a:rPr lang="tr-TR" dirty="0" smtClean="0"/>
              <a:t>firmaya iletmesi </a:t>
            </a:r>
            <a:r>
              <a:rPr lang="tr-TR" dirty="0"/>
              <a:t>ile ilgili </a:t>
            </a:r>
            <a:r>
              <a:rPr lang="tr-TR" dirty="0" smtClean="0"/>
              <a:t>ayarlardır.</a:t>
            </a:r>
          </a:p>
          <a:p>
            <a:r>
              <a:rPr lang="tr-TR" dirty="0"/>
              <a:t>Bu gönderme isteğini buradan kapatabiliriz. Böylece </a:t>
            </a:r>
            <a:r>
              <a:rPr lang="tr-TR" dirty="0" smtClean="0"/>
              <a:t>her defasında </a:t>
            </a:r>
            <a:r>
              <a:rPr lang="tr-TR" dirty="0"/>
              <a:t>bir hata durumu oluştuğunda iletme isteği uyarısı penceresini görmekten </a:t>
            </a:r>
            <a:r>
              <a:rPr lang="tr-TR" dirty="0" smtClean="0"/>
              <a:t>de kurtulmuş </a:t>
            </a:r>
            <a:r>
              <a:rPr lang="tr-TR" dirty="0"/>
              <a:t>oluruz.</a:t>
            </a:r>
          </a:p>
        </p:txBody>
      </p:sp>
    </p:spTree>
    <p:extLst>
      <p:ext uri="{BB962C8B-B14F-4D97-AF65-F5344CB8AC3E}">
        <p14:creationId xmlns:p14="http://schemas.microsoft.com/office/powerpoint/2010/main" val="259038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Uzak (Remote 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Bir başka yönetici ya da kullanıcıdan yardım alabilmek için uzaktan yardım (</a:t>
            </a:r>
            <a:r>
              <a:rPr lang="tr-TR" dirty="0" err="1" smtClean="0"/>
              <a:t>remote</a:t>
            </a:r>
            <a:r>
              <a:rPr lang="tr-TR" dirty="0" smtClean="0"/>
              <a:t> </a:t>
            </a:r>
            <a:r>
              <a:rPr lang="tr-TR" dirty="0" err="1" smtClean="0"/>
              <a:t>assistance</a:t>
            </a:r>
            <a:r>
              <a:rPr lang="tr-TR" dirty="0"/>
              <a:t>), uzaktan masaüstüne bağlanarak sunucuyu kullanma imkânı sağlayan </a:t>
            </a:r>
            <a:r>
              <a:rPr lang="tr-TR" dirty="0" smtClean="0"/>
              <a:t>uzak masaüstü </a:t>
            </a:r>
            <a:r>
              <a:rPr lang="tr-TR" dirty="0"/>
              <a:t>(</a:t>
            </a:r>
            <a:r>
              <a:rPr lang="tr-TR" dirty="0" err="1"/>
              <a:t>remote</a:t>
            </a:r>
            <a:r>
              <a:rPr lang="tr-TR" dirty="0"/>
              <a:t> </a:t>
            </a:r>
            <a:r>
              <a:rPr lang="tr-TR" dirty="0" err="1"/>
              <a:t>desktop</a:t>
            </a:r>
            <a:r>
              <a:rPr lang="tr-TR" dirty="0"/>
              <a:t>) hizmetlerini aktif edebilir ya da hizmet dışı bırakabiliriz.</a:t>
            </a:r>
          </a:p>
        </p:txBody>
      </p:sp>
    </p:spTree>
    <p:extLst>
      <p:ext uri="{BB962C8B-B14F-4D97-AF65-F5344CB8AC3E}">
        <p14:creationId xmlns:p14="http://schemas.microsoft.com/office/powerpoint/2010/main" val="64282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3. Servisleri, İşlemleri, Olayları İzleme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Sunucumuzun yaptığı işlemler süresince ve işlemlerin sonunda ne durumda </a:t>
            </a:r>
            <a:r>
              <a:rPr lang="tr-TR" dirty="0" smtClean="0"/>
              <a:t>olduğuna dair </a:t>
            </a:r>
            <a:r>
              <a:rPr lang="tr-TR" dirty="0"/>
              <a:t>bilgileri izleyebilirsek yönetimde işimiz çok daha kolaylaşır</a:t>
            </a:r>
            <a:r>
              <a:rPr lang="tr-TR" dirty="0" smtClean="0"/>
              <a:t>.</a:t>
            </a:r>
          </a:p>
          <a:p>
            <a:r>
              <a:rPr lang="tr-TR" dirty="0"/>
              <a:t>Gereksiz </a:t>
            </a:r>
            <a:r>
              <a:rPr lang="tr-TR" dirty="0" smtClean="0"/>
              <a:t>işlemleri sonuçlandırma </a:t>
            </a:r>
            <a:r>
              <a:rPr lang="tr-TR" dirty="0"/>
              <a:t>veya cevap vermeyen uygulamaları sonlandırma ya da oluşan hataların </a:t>
            </a:r>
            <a:r>
              <a:rPr lang="tr-TR" dirty="0" smtClean="0"/>
              <a:t>neler olduğunu </a:t>
            </a:r>
            <a:r>
              <a:rPr lang="tr-TR" dirty="0"/>
              <a:t>izleyebilme işlemlerini gerçekleştirebilmeliyiz.</a:t>
            </a:r>
          </a:p>
        </p:txBody>
      </p:sp>
    </p:spTree>
    <p:extLst>
      <p:ext uri="{BB962C8B-B14F-4D97-AF65-F5344CB8AC3E}">
        <p14:creationId xmlns:p14="http://schemas.microsoft.com/office/powerpoint/2010/main" val="123196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3.1. Görev Yöneticisi (</a:t>
            </a:r>
            <a:r>
              <a:rPr lang="tr-TR" dirty="0" err="1"/>
              <a:t>Task</a:t>
            </a:r>
            <a:r>
              <a:rPr lang="tr-TR" dirty="0"/>
              <a:t> Manager)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Sunucumuzdaki sistem işlemleri ve çalıştırdığımız uygulamaları yönetebilmek </a:t>
            </a:r>
            <a:r>
              <a:rPr lang="tr-TR" dirty="0" smtClean="0"/>
              <a:t>için kullanacağımız </a:t>
            </a:r>
            <a:r>
              <a:rPr lang="tr-TR" dirty="0"/>
              <a:t>en önemli </a:t>
            </a:r>
            <a:r>
              <a:rPr lang="tr-TR" dirty="0" smtClean="0"/>
              <a:t>araçtır.</a:t>
            </a:r>
          </a:p>
          <a:p>
            <a:pPr lvl="1"/>
            <a:r>
              <a:rPr lang="tr-TR" dirty="0" err="1"/>
              <a:t>Ctrl+Shift+Esc</a:t>
            </a:r>
            <a:r>
              <a:rPr lang="tr-TR" dirty="0"/>
              <a:t> tuşlarına basarız.</a:t>
            </a:r>
          </a:p>
          <a:p>
            <a:pPr lvl="1"/>
            <a:r>
              <a:rPr lang="tr-TR" dirty="0" err="1" smtClean="0"/>
              <a:t>Ctrl+Alt+Del</a:t>
            </a:r>
            <a:r>
              <a:rPr lang="tr-TR" dirty="0" smtClean="0"/>
              <a:t> </a:t>
            </a:r>
            <a:r>
              <a:rPr lang="tr-TR" dirty="0"/>
              <a:t>tuşlarına bastıktan sonra </a:t>
            </a:r>
            <a:r>
              <a:rPr lang="tr-TR" dirty="0" err="1"/>
              <a:t>Task</a:t>
            </a:r>
            <a:r>
              <a:rPr lang="tr-TR" dirty="0"/>
              <a:t> </a:t>
            </a:r>
            <a:r>
              <a:rPr lang="tr-TR" dirty="0" err="1"/>
              <a:t>manager</a:t>
            </a:r>
            <a:r>
              <a:rPr lang="tr-TR" dirty="0"/>
              <a:t> düğmesine tıklarız.</a:t>
            </a:r>
          </a:p>
          <a:p>
            <a:pPr lvl="1"/>
            <a:r>
              <a:rPr lang="tr-TR" dirty="0" smtClean="0"/>
              <a:t>Çalıştır </a:t>
            </a:r>
            <a:r>
              <a:rPr lang="tr-TR" dirty="0"/>
              <a:t>(Run –</a:t>
            </a:r>
            <a:r>
              <a:rPr lang="tr-TR" dirty="0" err="1"/>
              <a:t>Ctrl+R</a:t>
            </a:r>
            <a:r>
              <a:rPr lang="tr-TR" dirty="0"/>
              <a:t>-) penceresine </a:t>
            </a:r>
            <a:r>
              <a:rPr lang="tr-TR" b="1" dirty="0" err="1"/>
              <a:t>taskmgr</a:t>
            </a:r>
            <a:r>
              <a:rPr lang="tr-TR" b="1" dirty="0"/>
              <a:t> </a:t>
            </a:r>
            <a:r>
              <a:rPr lang="tr-TR" dirty="0"/>
              <a:t>komutunu yazarız.</a:t>
            </a:r>
          </a:p>
          <a:p>
            <a:pPr lvl="1"/>
            <a:r>
              <a:rPr lang="tr-TR" dirty="0" smtClean="0"/>
              <a:t>Görev </a:t>
            </a:r>
            <a:r>
              <a:rPr lang="tr-TR" dirty="0"/>
              <a:t>çubuğuna sağ tıklarız ve de </a:t>
            </a:r>
            <a:r>
              <a:rPr lang="tr-TR" dirty="0" err="1"/>
              <a:t>Task</a:t>
            </a:r>
            <a:r>
              <a:rPr lang="tr-TR" dirty="0"/>
              <a:t> </a:t>
            </a:r>
            <a:r>
              <a:rPr lang="tr-TR" dirty="0" err="1"/>
              <a:t>Manager’i</a:t>
            </a:r>
            <a:r>
              <a:rPr lang="tr-TR" dirty="0"/>
              <a:t> seçeriz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6756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3.1. Görev Yöneticisi (</a:t>
            </a:r>
            <a:r>
              <a:rPr lang="tr-TR" dirty="0" err="1"/>
              <a:t>Task</a:t>
            </a:r>
            <a:r>
              <a:rPr lang="tr-TR" dirty="0"/>
              <a:t> Manager)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5688632" cy="5028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025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3.1. Görev Yöneticisi (</a:t>
            </a:r>
            <a:r>
              <a:rPr lang="tr-TR" dirty="0" err="1"/>
              <a:t>Task</a:t>
            </a:r>
            <a:r>
              <a:rPr lang="tr-TR" dirty="0"/>
              <a:t> Manager)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775191"/>
            <a:ext cx="4114800" cy="4625609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Uygulamalar sekmesinde sistem üzerinde çalışan uygulamaların </a:t>
            </a:r>
            <a:r>
              <a:rPr lang="tr-TR" dirty="0" smtClean="0"/>
              <a:t>listesini görürüz</a:t>
            </a:r>
            <a:r>
              <a:rPr lang="tr-TR" dirty="0"/>
              <a:t>. İstediğimiz uygulama için o uygulamayı seçip alttaki Görevi </a:t>
            </a:r>
            <a:r>
              <a:rPr lang="tr-TR" dirty="0" smtClean="0"/>
              <a:t>Sonlandır (</a:t>
            </a:r>
            <a:r>
              <a:rPr lang="tr-TR" dirty="0" err="1"/>
              <a:t>End</a:t>
            </a:r>
            <a:r>
              <a:rPr lang="tr-TR" dirty="0"/>
              <a:t> </a:t>
            </a:r>
            <a:r>
              <a:rPr lang="tr-TR" dirty="0" err="1"/>
              <a:t>Task</a:t>
            </a:r>
            <a:r>
              <a:rPr lang="tr-TR" dirty="0"/>
              <a:t>) düğmesine basarak sonlandırabiliriz</a:t>
            </a:r>
            <a:endParaRPr lang="tr-T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2816"/>
            <a:ext cx="3960440" cy="503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91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3.1. Görev Yöneticisi (</a:t>
            </a:r>
            <a:r>
              <a:rPr lang="tr-TR" dirty="0" err="1"/>
              <a:t>Task</a:t>
            </a:r>
            <a:r>
              <a:rPr lang="tr-TR" dirty="0"/>
              <a:t> Manager)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79512" y="1775191"/>
            <a:ext cx="4464496" cy="4966177"/>
          </a:xfrm>
        </p:spPr>
        <p:txBody>
          <a:bodyPr>
            <a:normAutofit fontScale="70000" lnSpcReduction="20000"/>
          </a:bodyPr>
          <a:lstStyle/>
          <a:p>
            <a:r>
              <a:rPr lang="tr-TR" dirty="0"/>
              <a:t>İşlemler sekmesinde sistemin çalıştırdığı komutlar için karşısında </a:t>
            </a:r>
            <a:r>
              <a:rPr lang="tr-TR" dirty="0" smtClean="0"/>
              <a:t>SYSTEM ifadesini </a:t>
            </a:r>
            <a:r>
              <a:rPr lang="tr-TR" dirty="0"/>
              <a:t>görürüz</a:t>
            </a:r>
            <a:r>
              <a:rPr lang="tr-TR" dirty="0" smtClean="0"/>
              <a:t>.</a:t>
            </a:r>
          </a:p>
          <a:p>
            <a:r>
              <a:rPr lang="tr-TR" dirty="0"/>
              <a:t>Genelde bu komutlar için bir sonlandırma </a:t>
            </a:r>
            <a:r>
              <a:rPr lang="tr-TR" dirty="0" smtClean="0"/>
              <a:t>yapılmaz.</a:t>
            </a:r>
          </a:p>
          <a:p>
            <a:r>
              <a:rPr lang="tr-TR" dirty="0"/>
              <a:t>Bir de </a:t>
            </a:r>
            <a:r>
              <a:rPr lang="tr-TR" dirty="0" smtClean="0"/>
              <a:t>o anki </a:t>
            </a:r>
            <a:r>
              <a:rPr lang="tr-TR" dirty="0"/>
              <a:t>kullanıcı tarafından verilen ve çalıştırılan komutlar </a:t>
            </a:r>
            <a:r>
              <a:rPr lang="tr-TR" dirty="0" smtClean="0"/>
              <a:t>vardır.</a:t>
            </a:r>
          </a:p>
          <a:p>
            <a:r>
              <a:rPr lang="tr-TR" dirty="0" smtClean="0"/>
              <a:t>Onların karşısında </a:t>
            </a:r>
            <a:r>
              <a:rPr lang="tr-TR" dirty="0"/>
              <a:t>da o kullanıcının adı görünür örneğin, Administrator gibi</a:t>
            </a:r>
            <a:r>
              <a:rPr lang="tr-TR" dirty="0" smtClean="0"/>
              <a:t>.</a:t>
            </a:r>
          </a:p>
          <a:p>
            <a:r>
              <a:rPr lang="tr-TR" dirty="0"/>
              <a:t>Bu sekmede ayrıca kaç adet işlem çalıştığını (</a:t>
            </a:r>
            <a:r>
              <a:rPr lang="tr-TR" dirty="0" err="1"/>
              <a:t>processes</a:t>
            </a:r>
            <a:r>
              <a:rPr lang="tr-TR" dirty="0"/>
              <a:t>), CPU kullanımı (CPU </a:t>
            </a:r>
            <a:r>
              <a:rPr lang="tr-TR" dirty="0" err="1"/>
              <a:t>usage</a:t>
            </a:r>
            <a:r>
              <a:rPr lang="tr-TR" dirty="0" smtClean="0"/>
              <a:t>) ve </a:t>
            </a:r>
            <a:r>
              <a:rPr lang="tr-TR" dirty="0"/>
              <a:t>de ayrılan belleğin (</a:t>
            </a:r>
            <a:r>
              <a:rPr lang="tr-TR" dirty="0" err="1"/>
              <a:t>commit</a:t>
            </a:r>
            <a:r>
              <a:rPr lang="tr-TR" dirty="0"/>
              <a:t> </a:t>
            </a:r>
            <a:r>
              <a:rPr lang="tr-TR" dirty="0" err="1"/>
              <a:t>charge</a:t>
            </a:r>
            <a:r>
              <a:rPr lang="tr-TR" dirty="0"/>
              <a:t>) ne kadarının kullanıldığını da görebiliriz.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1676400"/>
            <a:ext cx="3980456" cy="505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571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Komut satırı (konsol) yönetim araçları</a:t>
            </a:r>
            <a:endParaRPr lang="tr-TR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Komut satırı programlarını kullanabilmek için TCP/IP bilgisayarımıza yüklü </a:t>
            </a:r>
            <a:r>
              <a:rPr lang="tr-TR" dirty="0" smtClean="0"/>
              <a:t>olmalı.</a:t>
            </a:r>
          </a:p>
          <a:p>
            <a:r>
              <a:rPr lang="tr-TR" dirty="0"/>
              <a:t>Komut satırı programlarının çalışması hakkında bir sıkıntımız olursa komut </a:t>
            </a:r>
            <a:r>
              <a:rPr lang="tr-TR" dirty="0" smtClean="0"/>
              <a:t>satırında (</a:t>
            </a:r>
            <a:r>
              <a:rPr lang="tr-TR" dirty="0" err="1"/>
              <a:t>start→run→cmd</a:t>
            </a:r>
            <a:r>
              <a:rPr lang="tr-TR" dirty="0"/>
              <a:t>) komutu yazıp sonuna </a:t>
            </a:r>
            <a:r>
              <a:rPr lang="tr-TR" b="1" dirty="0"/>
              <a:t>/? </a:t>
            </a:r>
            <a:r>
              <a:rPr lang="tr-TR" dirty="0"/>
              <a:t>Yazarsak o komut ile ilgili yardım bilgileri gelir.</a:t>
            </a:r>
          </a:p>
        </p:txBody>
      </p:sp>
    </p:spTree>
    <p:extLst>
      <p:ext uri="{BB962C8B-B14F-4D97-AF65-F5344CB8AC3E}">
        <p14:creationId xmlns:p14="http://schemas.microsoft.com/office/powerpoint/2010/main" val="367777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3.1. Görev Yöneticisi (</a:t>
            </a:r>
            <a:r>
              <a:rPr lang="tr-TR" dirty="0" err="1"/>
              <a:t>Task</a:t>
            </a:r>
            <a:r>
              <a:rPr lang="tr-TR" dirty="0"/>
              <a:t> Manager)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79512" y="1775191"/>
            <a:ext cx="4464496" cy="4966177"/>
          </a:xfrm>
        </p:spPr>
        <p:txBody>
          <a:bodyPr>
            <a:normAutofit/>
          </a:bodyPr>
          <a:lstStyle/>
          <a:p>
            <a:r>
              <a:rPr lang="tr-TR" dirty="0"/>
              <a:t>Performans sekmesinde işlemcinin ve hafızanın kullanım yüzde ve </a:t>
            </a:r>
            <a:r>
              <a:rPr lang="tr-TR" dirty="0" smtClean="0"/>
              <a:t>miktarlarını görebiliriz</a:t>
            </a:r>
            <a:r>
              <a:rPr lang="tr-TR" dirty="0"/>
              <a:t>.</a:t>
            </a:r>
            <a:endParaRPr lang="tr-T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44824"/>
            <a:ext cx="363604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22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3.1. Görev Yöneticisi (</a:t>
            </a:r>
            <a:r>
              <a:rPr lang="tr-TR" dirty="0" err="1"/>
              <a:t>Task</a:t>
            </a:r>
            <a:r>
              <a:rPr lang="tr-TR" dirty="0"/>
              <a:t> Manager)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79512" y="1775191"/>
            <a:ext cx="4464496" cy="4966177"/>
          </a:xfrm>
        </p:spPr>
        <p:txBody>
          <a:bodyPr>
            <a:normAutofit/>
          </a:bodyPr>
          <a:lstStyle/>
          <a:p>
            <a:r>
              <a:rPr lang="tr-TR" dirty="0"/>
              <a:t>Sunucumuza bağlı olan kullanıcıların kimler olduğunu görebiliriz. </a:t>
            </a:r>
            <a:r>
              <a:rPr lang="tr-TR" dirty="0" smtClean="0"/>
              <a:t>Gerekirse bağlantıyı </a:t>
            </a:r>
            <a:r>
              <a:rPr lang="tr-TR" dirty="0"/>
              <a:t>kesebiliriz (</a:t>
            </a:r>
            <a:r>
              <a:rPr lang="tr-TR" dirty="0" err="1"/>
              <a:t>Disconnect</a:t>
            </a:r>
            <a:r>
              <a:rPr lang="tr-TR" dirty="0"/>
              <a:t>) ya da o kullanıcının oturumunu </a:t>
            </a:r>
            <a:r>
              <a:rPr lang="tr-TR" dirty="0" smtClean="0"/>
              <a:t>kapatabiliriz (</a:t>
            </a:r>
            <a:r>
              <a:rPr lang="tr-TR" dirty="0" err="1"/>
              <a:t>Logoff</a:t>
            </a:r>
            <a:r>
              <a:rPr lang="tr-TR" dirty="0"/>
              <a:t>).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19695"/>
            <a:ext cx="3888432" cy="4953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782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3.2 Hizmetler (Services)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/>
              <a:t>Sunucumuzun ve bağlı denetleyicisi olduğu ağdaki iş istasyonlarının bir çok </a:t>
            </a:r>
            <a:r>
              <a:rPr lang="tr-TR" dirty="0" smtClean="0"/>
              <a:t>işlevini yönetebileceğimiz noktadır.</a:t>
            </a:r>
          </a:p>
          <a:p>
            <a:pPr lvl="1"/>
            <a:r>
              <a:rPr lang="tr-TR" dirty="0"/>
              <a:t>Başlat menüsünde Yönetimsel Araçlar (</a:t>
            </a:r>
            <a:r>
              <a:rPr lang="tr-TR" dirty="0" err="1"/>
              <a:t>Administrative</a:t>
            </a:r>
            <a:r>
              <a:rPr lang="tr-TR" dirty="0"/>
              <a:t> Tools) </a:t>
            </a:r>
            <a:r>
              <a:rPr lang="tr-TR" dirty="0" smtClean="0"/>
              <a:t>menüsünden Services </a:t>
            </a:r>
            <a:r>
              <a:rPr lang="tr-TR" dirty="0"/>
              <a:t>seçeneğini tıklarız.</a:t>
            </a:r>
          </a:p>
          <a:p>
            <a:pPr lvl="1"/>
            <a:r>
              <a:rPr lang="tr-TR" dirty="0" smtClean="0"/>
              <a:t>Başlat </a:t>
            </a:r>
            <a:r>
              <a:rPr lang="tr-TR" dirty="0"/>
              <a:t>menüsünde Yönetimsel Araçlar (</a:t>
            </a:r>
            <a:r>
              <a:rPr lang="tr-TR" dirty="0" err="1"/>
              <a:t>Administrative</a:t>
            </a:r>
            <a:r>
              <a:rPr lang="tr-TR" dirty="0"/>
              <a:t> Tools) </a:t>
            </a:r>
            <a:r>
              <a:rPr lang="tr-TR" dirty="0" smtClean="0"/>
              <a:t>menüsünden </a:t>
            </a:r>
            <a:r>
              <a:rPr lang="tr-TR" dirty="0" err="1" smtClean="0"/>
              <a:t>Computer</a:t>
            </a:r>
            <a:r>
              <a:rPr lang="tr-TR" dirty="0" smtClean="0"/>
              <a:t> </a:t>
            </a:r>
            <a:r>
              <a:rPr lang="tr-TR" dirty="0"/>
              <a:t>Management seçeneğini tıklarız. Açılan pencerede Hizmetler </a:t>
            </a:r>
            <a:r>
              <a:rPr lang="tr-TR" dirty="0" smtClean="0"/>
              <a:t>ve Uygulamalar </a:t>
            </a:r>
            <a:r>
              <a:rPr lang="tr-TR" dirty="0"/>
              <a:t>(</a:t>
            </a:r>
            <a:r>
              <a:rPr lang="tr-TR" dirty="0" err="1"/>
              <a:t>Sevices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Applications) bölümünün üzerine tıklarız.</a:t>
            </a:r>
          </a:p>
          <a:p>
            <a:pPr lvl="1"/>
            <a:r>
              <a:rPr lang="tr-TR" dirty="0" smtClean="0"/>
              <a:t>Bilgisayarım </a:t>
            </a:r>
            <a:r>
              <a:rPr lang="tr-TR" dirty="0"/>
              <a:t>simgesine sağ tıklarız ve </a:t>
            </a:r>
            <a:r>
              <a:rPr lang="tr-TR" dirty="0" err="1"/>
              <a:t>Manage</a:t>
            </a:r>
            <a:r>
              <a:rPr lang="tr-TR" dirty="0"/>
              <a:t> seçeneğini tıklarız. </a:t>
            </a:r>
            <a:r>
              <a:rPr lang="tr-TR" dirty="0" smtClean="0"/>
              <a:t>Açılan pencerede </a:t>
            </a:r>
            <a:r>
              <a:rPr lang="tr-TR" dirty="0"/>
              <a:t>Hizmetler ve Uygulamalar (</a:t>
            </a:r>
            <a:r>
              <a:rPr lang="tr-TR" dirty="0" err="1"/>
              <a:t>Sevices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Applications) </a:t>
            </a:r>
            <a:r>
              <a:rPr lang="tr-TR" dirty="0" smtClean="0"/>
              <a:t>bölümünün üzerine </a:t>
            </a:r>
            <a:r>
              <a:rPr lang="tr-TR" dirty="0"/>
              <a:t>tıklarız.</a:t>
            </a:r>
          </a:p>
        </p:txBody>
      </p:sp>
    </p:spTree>
    <p:extLst>
      <p:ext uri="{BB962C8B-B14F-4D97-AF65-F5344CB8AC3E}">
        <p14:creationId xmlns:p14="http://schemas.microsoft.com/office/powerpoint/2010/main" val="399743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3.2 Hizmetler (Services)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5976664" cy="5234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65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3.3. Performans (</a:t>
            </a:r>
            <a:r>
              <a:rPr lang="tr-TR" dirty="0" err="1"/>
              <a:t>Performance</a:t>
            </a:r>
            <a:r>
              <a:rPr lang="tr-TR" dirty="0"/>
              <a:t>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Sunucumuzda eğer performans sorunları gözlemliyor isek mutlaka </a:t>
            </a:r>
            <a:r>
              <a:rPr lang="tr-TR" dirty="0" smtClean="0"/>
              <a:t>sunucumuzun yaptığı </a:t>
            </a:r>
            <a:r>
              <a:rPr lang="tr-TR" dirty="0"/>
              <a:t>işlemleri izlememiz </a:t>
            </a:r>
            <a:r>
              <a:rPr lang="tr-TR" dirty="0" smtClean="0"/>
              <a:t>gerekir.</a:t>
            </a:r>
          </a:p>
          <a:p>
            <a:r>
              <a:rPr lang="tr-TR" dirty="0"/>
              <a:t>İzlemek sunucumuzun performansını ayarlamak için çok </a:t>
            </a:r>
            <a:r>
              <a:rPr lang="tr-TR" dirty="0" smtClean="0"/>
              <a:t>önemlidir.</a:t>
            </a:r>
          </a:p>
          <a:p>
            <a:r>
              <a:rPr lang="tr-TR" dirty="0"/>
              <a:t>Sunucumuza bağlanan kullanıcı sayısı arttıkça ağın trafik yükü de </a:t>
            </a:r>
            <a:r>
              <a:rPr lang="tr-TR" dirty="0" smtClean="0"/>
              <a:t>artacaktır.</a:t>
            </a:r>
          </a:p>
          <a:p>
            <a:r>
              <a:rPr lang="tr-TR" dirty="0" smtClean="0"/>
              <a:t>Belli veri </a:t>
            </a:r>
            <a:r>
              <a:rPr lang="tr-TR" dirty="0"/>
              <a:t>dosyalarının çok fazla kullanıldığını izliyorsak eğer, bu kullanıcıların kullandığı </a:t>
            </a:r>
            <a:r>
              <a:rPr lang="tr-TR" dirty="0" smtClean="0"/>
              <a:t>önemli veri </a:t>
            </a:r>
            <a:r>
              <a:rPr lang="tr-TR" dirty="0"/>
              <a:t>dosyalarını farklı sunucu ya da sunucular üzerine dağıtırsak performansı çok </a:t>
            </a:r>
            <a:r>
              <a:rPr lang="tr-TR" dirty="0" smtClean="0"/>
              <a:t>fazla arttırabiliriz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431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3.3. Performans (</a:t>
            </a:r>
            <a:r>
              <a:rPr lang="tr-TR" dirty="0" err="1"/>
              <a:t>Performance</a:t>
            </a:r>
            <a:r>
              <a:rPr lang="tr-TR" dirty="0"/>
              <a:t>)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799"/>
            <a:ext cx="6192688" cy="5050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81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4. Yönetimsel </a:t>
            </a:r>
            <a:r>
              <a:rPr lang="tr-TR" sz="2800" dirty="0"/>
              <a:t>Görevleri, Politikaları, Prosedürleri</a:t>
            </a:r>
            <a:br>
              <a:rPr lang="tr-TR" sz="2800" dirty="0"/>
            </a:br>
            <a:r>
              <a:rPr lang="tr-TR" sz="2800" dirty="0"/>
              <a:t>Otomatikleştirme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Sürekli yapılması gereken işlemleri her gün tekrarlamak, kullanıcıların </a:t>
            </a:r>
            <a:r>
              <a:rPr lang="tr-TR" dirty="0" smtClean="0"/>
              <a:t>temel görevlerini </a:t>
            </a:r>
            <a:r>
              <a:rPr lang="tr-TR" dirty="0"/>
              <a:t>yapmalarını sağlamak fazlaca zaman alan </a:t>
            </a:r>
            <a:r>
              <a:rPr lang="tr-TR" dirty="0" smtClean="0"/>
              <a:t>işlemlerdir.</a:t>
            </a:r>
          </a:p>
          <a:p>
            <a:r>
              <a:rPr lang="tr-TR" dirty="0"/>
              <a:t>Bu tip işlemleri </a:t>
            </a:r>
            <a:r>
              <a:rPr lang="tr-TR" dirty="0" smtClean="0"/>
              <a:t>otomatik hâle </a:t>
            </a:r>
            <a:r>
              <a:rPr lang="tr-TR" dirty="0"/>
              <a:t>getirmek daha önemli işlemlere daha fazla zaman ayırabilmemizi sağlar.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6941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4.1. </a:t>
            </a:r>
            <a:r>
              <a:rPr lang="tr-TR" dirty="0"/>
              <a:t>Grup İlkesi Yönetimi (</a:t>
            </a:r>
            <a:r>
              <a:rPr lang="tr-TR" dirty="0" err="1"/>
              <a:t>Group</a:t>
            </a:r>
            <a:r>
              <a:rPr lang="tr-TR" dirty="0"/>
              <a:t> </a:t>
            </a:r>
            <a:r>
              <a:rPr lang="tr-TR" dirty="0" err="1"/>
              <a:t>Policy</a:t>
            </a:r>
            <a:r>
              <a:rPr lang="tr-TR" dirty="0"/>
              <a:t>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Grup ilkeleri, kullanıcıların veya bilgisayarların özel durumları, izinleri gibi </a:t>
            </a:r>
            <a:r>
              <a:rPr lang="tr-TR" dirty="0" smtClean="0"/>
              <a:t>işlemleri merkezden </a:t>
            </a:r>
            <a:r>
              <a:rPr lang="tr-TR" dirty="0"/>
              <a:t>yönetebilme imkânı tanıyan bir </a:t>
            </a:r>
            <a:r>
              <a:rPr lang="tr-TR" dirty="0"/>
              <a:t>kaynaktır. Bu sayede yönetim </a:t>
            </a:r>
            <a:r>
              <a:rPr lang="tr-TR" dirty="0" err="1"/>
              <a:t>iºlemi</a:t>
            </a:r>
            <a:r>
              <a:rPr lang="tr-TR" dirty="0"/>
              <a:t> </a:t>
            </a:r>
            <a:r>
              <a:rPr lang="tr-TR" dirty="0" smtClean="0"/>
              <a:t>basitleşir.</a:t>
            </a:r>
          </a:p>
          <a:p>
            <a:r>
              <a:rPr lang="tr-TR" dirty="0"/>
              <a:t>Belgelerim klasörü gibi özel klasörleri merkezden </a:t>
            </a:r>
            <a:r>
              <a:rPr lang="tr-TR" dirty="0" smtClean="0"/>
              <a:t>yönetebiliriz.</a:t>
            </a:r>
          </a:p>
          <a:p>
            <a:r>
              <a:rPr lang="tr-TR" dirty="0"/>
              <a:t>Windows bileşenlerini, masa üstü ve başlat menüsüne erişimi </a:t>
            </a:r>
            <a:r>
              <a:rPr lang="tr-TR" dirty="0" smtClean="0"/>
              <a:t>denetleyebiliriz.</a:t>
            </a:r>
          </a:p>
          <a:p>
            <a:r>
              <a:rPr lang="tr-TR" dirty="0"/>
              <a:t>Belirli zamanlarda çalıştırmak istediğimiz komutları tanımlayabiliriz</a:t>
            </a:r>
            <a:r>
              <a:rPr lang="tr-TR" dirty="0" smtClean="0"/>
              <a:t>.</a:t>
            </a:r>
          </a:p>
          <a:p>
            <a:r>
              <a:rPr lang="tr-TR" dirty="0"/>
              <a:t>Kullanıcı hakları, güvenlik ilkeleri gibi ayarlamaları yapabiliriz.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6363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4.1. </a:t>
            </a:r>
            <a:r>
              <a:rPr lang="tr-TR" dirty="0"/>
              <a:t>Grup İlkesi Yönetimi (</a:t>
            </a:r>
            <a:r>
              <a:rPr lang="tr-TR" dirty="0" err="1"/>
              <a:t>Group</a:t>
            </a:r>
            <a:r>
              <a:rPr lang="tr-TR" dirty="0"/>
              <a:t> </a:t>
            </a:r>
            <a:r>
              <a:rPr lang="tr-TR" dirty="0" err="1"/>
              <a:t>Policy</a:t>
            </a:r>
            <a:r>
              <a:rPr lang="tr-TR" dirty="0"/>
              <a:t>)</a:t>
            </a:r>
            <a:endParaRPr lang="tr-T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6336704" cy="4915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10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4.1. </a:t>
            </a:r>
            <a:r>
              <a:rPr lang="tr-TR" dirty="0"/>
              <a:t>Grup İlkesi Yönetimi (</a:t>
            </a:r>
            <a:r>
              <a:rPr lang="tr-TR" dirty="0" err="1"/>
              <a:t>Group</a:t>
            </a:r>
            <a:r>
              <a:rPr lang="tr-TR" dirty="0"/>
              <a:t> </a:t>
            </a:r>
            <a:r>
              <a:rPr lang="tr-TR" dirty="0" err="1"/>
              <a:t>Policy</a:t>
            </a:r>
            <a:r>
              <a:rPr lang="tr-TR" dirty="0"/>
              <a:t>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775192"/>
            <a:ext cx="8229600" cy="1735416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Grup ilkeleri ayrıca aktif dizin (</a:t>
            </a:r>
            <a:r>
              <a:rPr lang="tr-TR" dirty="0" err="1"/>
              <a:t>active</a:t>
            </a:r>
            <a:r>
              <a:rPr lang="tr-TR" dirty="0"/>
              <a:t> </a:t>
            </a:r>
            <a:r>
              <a:rPr lang="tr-TR" dirty="0" err="1"/>
              <a:t>directory</a:t>
            </a:r>
            <a:r>
              <a:rPr lang="tr-TR" dirty="0"/>
              <a:t>) üzerinde tanımlı etki alanı (domain</a:t>
            </a:r>
            <a:r>
              <a:rPr lang="tr-TR" dirty="0" smtClean="0"/>
              <a:t>) üzerinde </a:t>
            </a:r>
            <a:r>
              <a:rPr lang="tr-TR" dirty="0"/>
              <a:t>de uygulanabilir</a:t>
            </a:r>
            <a:r>
              <a:rPr lang="tr-TR" dirty="0" smtClean="0"/>
              <a:t>.</a:t>
            </a:r>
          </a:p>
          <a:p>
            <a:r>
              <a:rPr lang="tr-TR" dirty="0"/>
              <a:t>Zaten asıl kullanıldığı yer de burasıdır.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10607"/>
            <a:ext cx="4968552" cy="334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44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Komut satırı (konsol) yönetim araçları</a:t>
            </a:r>
            <a:endParaRPr lang="tr-TR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b="1" dirty="0"/>
              <a:t>ARP: </a:t>
            </a:r>
            <a:r>
              <a:rPr lang="tr-TR" dirty="0"/>
              <a:t>IP adresleri ile fiziksel adres eşleştirmelerini </a:t>
            </a:r>
            <a:r>
              <a:rPr lang="tr-TR" dirty="0" smtClean="0"/>
              <a:t>yapar.</a:t>
            </a:r>
          </a:p>
          <a:p>
            <a:r>
              <a:rPr lang="tr-TR" b="1" dirty="0"/>
              <a:t>AT: </a:t>
            </a:r>
            <a:r>
              <a:rPr lang="tr-TR" dirty="0"/>
              <a:t>Programların otomatik olarak çalışması için zamanlama </a:t>
            </a:r>
            <a:r>
              <a:rPr lang="tr-TR" dirty="0" smtClean="0"/>
              <a:t>yapar.</a:t>
            </a:r>
          </a:p>
          <a:p>
            <a:r>
              <a:rPr lang="tr-TR" b="1" dirty="0"/>
              <a:t>DNSCMD: </a:t>
            </a:r>
            <a:r>
              <a:rPr lang="tr-TR" dirty="0"/>
              <a:t>DNS hizmetlerini yönetir ve </a:t>
            </a:r>
            <a:r>
              <a:rPr lang="tr-TR" dirty="0" smtClean="0"/>
              <a:t>yapılandırır</a:t>
            </a:r>
          </a:p>
          <a:p>
            <a:r>
              <a:rPr lang="tr-TR" b="1" dirty="0"/>
              <a:t>HOSTNAME</a:t>
            </a:r>
            <a:r>
              <a:rPr lang="tr-TR" dirty="0"/>
              <a:t>: Yerel sistemin bilgisayar adını görmemizi sağlar</a:t>
            </a:r>
            <a:r>
              <a:rPr lang="tr-TR" dirty="0" smtClean="0"/>
              <a:t>.</a:t>
            </a:r>
          </a:p>
          <a:p>
            <a:r>
              <a:rPr lang="tr-TR" b="1" dirty="0"/>
              <a:t>IPCONFIG: </a:t>
            </a:r>
            <a:r>
              <a:rPr lang="tr-TR" dirty="0"/>
              <a:t>Sistemdeki ağ bağdaştırıcılarının </a:t>
            </a:r>
            <a:r>
              <a:rPr lang="tr-TR" dirty="0" err="1"/>
              <a:t>tcp</a:t>
            </a:r>
            <a:r>
              <a:rPr lang="tr-TR" dirty="0"/>
              <a:t>/ip özelliklerini </a:t>
            </a:r>
            <a:r>
              <a:rPr lang="tr-TR" dirty="0" smtClean="0"/>
              <a:t>görmemizi sağlar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188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5. Destekleme ve Uzaktan Erişim Servisleri ile Çalışma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Sunucumuz bize bir çok destek hizmeti vermektedir.</a:t>
            </a:r>
          </a:p>
        </p:txBody>
      </p:sp>
    </p:spTree>
    <p:extLst>
      <p:ext uri="{BB962C8B-B14F-4D97-AF65-F5344CB8AC3E}">
        <p14:creationId xmlns:p14="http://schemas.microsoft.com/office/powerpoint/2010/main" val="231376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5.1. </a:t>
            </a:r>
            <a:r>
              <a:rPr lang="tr-TR" dirty="0"/>
              <a:t>Uzak Masaüstü (Remote Desktop)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Sunucumuza uzakta bir yerden de bağlanabilir ve onu </a:t>
            </a:r>
            <a:r>
              <a:rPr lang="tr-TR" dirty="0" smtClean="0"/>
              <a:t>yönetebiliriz</a:t>
            </a:r>
          </a:p>
          <a:p>
            <a:r>
              <a:rPr lang="tr-TR" dirty="0"/>
              <a:t>Bunun için “</a:t>
            </a:r>
            <a:r>
              <a:rPr lang="tr-TR" dirty="0" err="1" smtClean="0"/>
              <a:t>my</a:t>
            </a:r>
            <a:r>
              <a:rPr lang="tr-TR" dirty="0" smtClean="0"/>
              <a:t> </a:t>
            </a:r>
            <a:r>
              <a:rPr lang="tr-TR" dirty="0" err="1" smtClean="0"/>
              <a:t>computer</a:t>
            </a:r>
            <a:r>
              <a:rPr lang="tr-TR" dirty="0"/>
              <a:t>” simgesine sağ tıklayıp özellikler penceresindeki “</a:t>
            </a:r>
            <a:r>
              <a:rPr lang="tr-TR" dirty="0" err="1"/>
              <a:t>remote</a:t>
            </a:r>
            <a:r>
              <a:rPr lang="tr-TR" dirty="0"/>
              <a:t>” sekmesinde “</a:t>
            </a:r>
            <a:r>
              <a:rPr lang="tr-TR" dirty="0" err="1" smtClean="0"/>
              <a:t>remote</a:t>
            </a:r>
            <a:r>
              <a:rPr lang="tr-TR" dirty="0" smtClean="0"/>
              <a:t> </a:t>
            </a:r>
            <a:r>
              <a:rPr lang="tr-TR" dirty="0" err="1" smtClean="0"/>
              <a:t>desktop</a:t>
            </a:r>
            <a:r>
              <a:rPr lang="tr-TR" dirty="0"/>
              <a:t>” bölümünde yetkili olarak kendimizi tanıtmamız gereklidir.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4917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5.1. </a:t>
            </a:r>
            <a:r>
              <a:rPr lang="tr-TR" dirty="0"/>
              <a:t>Uzak Masaüstü (Remote Desktop)</a:t>
            </a:r>
            <a:endParaRPr lang="tr-T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0808"/>
            <a:ext cx="4896544" cy="508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056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2- Çalışan </a:t>
            </a:r>
            <a:r>
              <a:rPr lang="tr-TR" dirty="0"/>
              <a:t>Sunucuları Yönetme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Sunucular, bir bilgisayar ağının kalbi gibidir. Sunucunun en önemli görevi </a:t>
            </a:r>
            <a:r>
              <a:rPr lang="tr-TR" dirty="0" smtClean="0"/>
              <a:t>de kaynakların </a:t>
            </a:r>
            <a:r>
              <a:rPr lang="tr-TR" dirty="0"/>
              <a:t>yönetilmesidir. Bu görevi yapabilmek için de kullanmamız gereken araçlar var.</a:t>
            </a:r>
          </a:p>
        </p:txBody>
      </p:sp>
    </p:spTree>
    <p:extLst>
      <p:ext uri="{BB962C8B-B14F-4D97-AF65-F5344CB8AC3E}">
        <p14:creationId xmlns:p14="http://schemas.microsoft.com/office/powerpoint/2010/main" val="20024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Komut satırı (konsol) yönetim araçları</a:t>
            </a:r>
            <a:endParaRPr lang="tr-TR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67545" y="1772816"/>
            <a:ext cx="7812856" cy="4824536"/>
          </a:xfrm>
        </p:spPr>
        <p:txBody>
          <a:bodyPr>
            <a:normAutofit fontScale="77500" lnSpcReduction="20000"/>
          </a:bodyPr>
          <a:lstStyle/>
          <a:p>
            <a:r>
              <a:rPr lang="tr-TR" b="1" dirty="0"/>
              <a:t>NBSTAT</a:t>
            </a:r>
            <a:r>
              <a:rPr lang="tr-TR" dirty="0"/>
              <a:t>: TCP/IP üzerindeki geçerli bağlantıları görmemizi sağlar.</a:t>
            </a:r>
          </a:p>
          <a:p>
            <a:r>
              <a:rPr lang="tr-TR" b="1" dirty="0" smtClean="0"/>
              <a:t>NET</a:t>
            </a:r>
            <a:r>
              <a:rPr lang="tr-TR" dirty="0"/>
              <a:t>: Ağ komutlarını görmemizi sağlar.</a:t>
            </a:r>
          </a:p>
          <a:p>
            <a:r>
              <a:rPr lang="tr-TR" b="1" dirty="0" smtClean="0"/>
              <a:t>NETSH</a:t>
            </a:r>
            <a:r>
              <a:rPr lang="tr-TR" dirty="0"/>
              <a:t>: Yerel ve uzak bilgisayar bağlantılarını görmemizi sağlar.</a:t>
            </a:r>
          </a:p>
          <a:p>
            <a:r>
              <a:rPr lang="tr-TR" b="1" dirty="0" smtClean="0"/>
              <a:t>NETSTAT</a:t>
            </a:r>
            <a:r>
              <a:rPr lang="tr-TR" dirty="0"/>
              <a:t>: İletişim kuralı istatistiklerini görmemizi sağlar.</a:t>
            </a:r>
          </a:p>
          <a:p>
            <a:r>
              <a:rPr lang="tr-TR" b="1" dirty="0" smtClean="0"/>
              <a:t>NSLOOKUP</a:t>
            </a:r>
            <a:r>
              <a:rPr lang="tr-TR" dirty="0"/>
              <a:t>: IP adresinin durumunu denetler.</a:t>
            </a:r>
          </a:p>
          <a:p>
            <a:r>
              <a:rPr lang="tr-TR" b="1" dirty="0" smtClean="0"/>
              <a:t>PATHPING</a:t>
            </a:r>
            <a:r>
              <a:rPr lang="tr-TR" dirty="0"/>
              <a:t>: Ağ yollarını izleyerek kayıp paket bilgilerini görmemizi sağlar.</a:t>
            </a:r>
          </a:p>
          <a:p>
            <a:r>
              <a:rPr lang="tr-TR" b="1" dirty="0" smtClean="0"/>
              <a:t>PING</a:t>
            </a:r>
            <a:r>
              <a:rPr lang="tr-TR" dirty="0"/>
              <a:t>: Uzak bir bilgisayara olan bağlantımızı sınar.</a:t>
            </a:r>
          </a:p>
          <a:p>
            <a:r>
              <a:rPr lang="tr-TR" b="1" dirty="0" smtClean="0"/>
              <a:t>ROUTE</a:t>
            </a:r>
            <a:r>
              <a:rPr lang="tr-TR" dirty="0"/>
              <a:t>: Sistem içerisindeki yönlendirme tablolarını yönetmemizi sağlar.</a:t>
            </a:r>
          </a:p>
          <a:p>
            <a:r>
              <a:rPr lang="tr-TR" b="1" dirty="0" smtClean="0"/>
              <a:t>TRACERT</a:t>
            </a:r>
            <a:r>
              <a:rPr lang="tr-TR" dirty="0"/>
              <a:t>: Uzak bir bilgisayara ulaşmak için kullanılan ağ yolunu </a:t>
            </a:r>
            <a:r>
              <a:rPr lang="tr-TR" dirty="0" smtClean="0"/>
              <a:t>görmemizi sağlar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304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2.1. Bilgisayarı </a:t>
            </a:r>
            <a:r>
              <a:rPr lang="tr-TR" b="1" dirty="0"/>
              <a:t>Yönet (</a:t>
            </a:r>
            <a:r>
              <a:rPr lang="tr-TR" b="1" dirty="0" err="1"/>
              <a:t>Computer</a:t>
            </a:r>
            <a:r>
              <a:rPr lang="tr-TR" b="1" dirty="0"/>
              <a:t> Management) Konsolu</a:t>
            </a:r>
            <a:endParaRPr lang="tr-TR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3528" y="1916832"/>
            <a:ext cx="7984397" cy="4713973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Yönet konsoluna ulaşmanın en hızlı yolu Bilgisayarım (My </a:t>
            </a:r>
            <a:r>
              <a:rPr lang="tr-TR" dirty="0" err="1"/>
              <a:t>computer</a:t>
            </a:r>
            <a:r>
              <a:rPr lang="tr-TR" dirty="0"/>
              <a:t>) simgesine </a:t>
            </a:r>
            <a:r>
              <a:rPr lang="tr-TR" dirty="0" smtClean="0"/>
              <a:t>sağ tıklamak </a:t>
            </a:r>
            <a:r>
              <a:rPr lang="tr-TR" dirty="0"/>
              <a:t>ve de Yönet (</a:t>
            </a:r>
            <a:r>
              <a:rPr lang="tr-TR" dirty="0" err="1"/>
              <a:t>manage</a:t>
            </a:r>
            <a:r>
              <a:rPr lang="tr-TR" dirty="0"/>
              <a:t>) seçeneğini </a:t>
            </a:r>
            <a:r>
              <a:rPr lang="tr-TR" dirty="0" smtClean="0"/>
              <a:t>seçmektir.</a:t>
            </a:r>
          </a:p>
          <a:p>
            <a:r>
              <a:rPr lang="tr-TR" dirty="0"/>
              <a:t>Denetim Masası’ </a:t>
            </a:r>
            <a:r>
              <a:rPr lang="tr-TR" dirty="0" err="1"/>
              <a:t>nda</a:t>
            </a:r>
            <a:r>
              <a:rPr lang="tr-TR" dirty="0"/>
              <a:t> </a:t>
            </a:r>
            <a:r>
              <a:rPr lang="tr-TR" dirty="0" smtClean="0"/>
              <a:t>Yönetimsel </a:t>
            </a:r>
            <a:r>
              <a:rPr lang="pt-BR" dirty="0" smtClean="0"/>
              <a:t>Araçlar </a:t>
            </a:r>
            <a:r>
              <a:rPr lang="pt-BR" dirty="0"/>
              <a:t>(administrative tools)’ dan da ulaşabiliriz</a:t>
            </a:r>
            <a:r>
              <a:rPr lang="pt-BR" dirty="0" smtClean="0"/>
              <a:t>.</a:t>
            </a:r>
            <a:endParaRPr lang="tr-TR" dirty="0" smtClean="0"/>
          </a:p>
          <a:p>
            <a:r>
              <a:rPr lang="tr-TR" dirty="0"/>
              <a:t>Yönetimsel uyarıları ayarlar</a:t>
            </a:r>
            <a:r>
              <a:rPr lang="tr-TR" dirty="0" smtClean="0"/>
              <a:t>.</a:t>
            </a:r>
          </a:p>
          <a:p>
            <a:r>
              <a:rPr lang="tr-TR" dirty="0"/>
              <a:t>Donanım aygıtlarını yapılandırır</a:t>
            </a:r>
            <a:r>
              <a:rPr lang="tr-TR" dirty="0" smtClean="0"/>
              <a:t>.</a:t>
            </a:r>
          </a:p>
          <a:p>
            <a:r>
              <a:rPr lang="tr-TR" dirty="0"/>
              <a:t>Disk sürücüleri ve çıkarılabilir depolama aygıtlarını yapılandırır</a:t>
            </a:r>
            <a:r>
              <a:rPr lang="tr-TR" dirty="0" smtClean="0"/>
              <a:t>.</a:t>
            </a:r>
          </a:p>
          <a:p>
            <a:r>
              <a:rPr lang="tr-TR" dirty="0"/>
              <a:t>Ağ hizmetleri ve diğer uygulamaları yönetir</a:t>
            </a:r>
          </a:p>
        </p:txBody>
      </p:sp>
    </p:spTree>
    <p:extLst>
      <p:ext uri="{BB962C8B-B14F-4D97-AF65-F5344CB8AC3E}">
        <p14:creationId xmlns:p14="http://schemas.microsoft.com/office/powerpoint/2010/main" val="340087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2.1. Bilgisayarı </a:t>
            </a:r>
            <a:r>
              <a:rPr lang="tr-TR" b="1" dirty="0"/>
              <a:t>Yönet (</a:t>
            </a:r>
            <a:r>
              <a:rPr lang="tr-TR" b="1" dirty="0" err="1"/>
              <a:t>Computer</a:t>
            </a:r>
            <a:r>
              <a:rPr lang="tr-TR" b="1" dirty="0"/>
              <a:t> Management) Konsolu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46637"/>
            <a:ext cx="4536504" cy="444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79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ül">
  <a:themeElements>
    <a:clrScheme name="Modü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ü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ü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251</TotalTime>
  <Words>2489</Words>
  <Application>Microsoft Office PowerPoint</Application>
  <PresentationFormat>Ekran Gösterisi (4:3)</PresentationFormat>
  <Paragraphs>174</Paragraphs>
  <Slides>52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52</vt:i4>
      </vt:variant>
    </vt:vector>
  </HeadingPairs>
  <TitlesOfParts>
    <vt:vector size="53" baseType="lpstr">
      <vt:lpstr>Modül</vt:lpstr>
      <vt:lpstr>SUNUCU İŞLETİM SİSTEMİ YÖNETİMİ </vt:lpstr>
      <vt:lpstr>1- Sunucu Yönetim Sistemine Genel Bakış</vt:lpstr>
      <vt:lpstr>Sunucu Yönetim Sistemine Genel Bakış</vt:lpstr>
      <vt:lpstr>Komut satırı (konsol) yönetim araçları</vt:lpstr>
      <vt:lpstr>Komut satırı (konsol) yönetim araçları</vt:lpstr>
      <vt:lpstr>2- Çalışan Sunucuları Yönetme</vt:lpstr>
      <vt:lpstr>Komut satırı (konsol) yönetim araçları</vt:lpstr>
      <vt:lpstr>2.1. Bilgisayarı Yönet (Computer Management) Konsolu</vt:lpstr>
      <vt:lpstr>2.1. Bilgisayarı Yönet (Computer Management) Konsolu</vt:lpstr>
      <vt:lpstr>Başka bilgisayarlara bağlanmak</vt:lpstr>
      <vt:lpstr>Başka bilgisayarlara bağlanmak</vt:lpstr>
      <vt:lpstr>2.1. Bilgisayarı Yönet-&gt;Sistem Aracları (System Tools)</vt:lpstr>
      <vt:lpstr>Konsol iletisi göndermek</vt:lpstr>
      <vt:lpstr>2.1. Bilgisayarı Yonet-&gt;Depolama Aracları (Storage Tools)</vt:lpstr>
      <vt:lpstr>2.1. Bilgisayarı Yonet-&gt;Depolama Aracları (Storage Tools)</vt:lpstr>
      <vt:lpstr>2.1. Bilgisayarı Yönet→Hizmet ve Uygulamalar (Services and Applications )</vt:lpstr>
      <vt:lpstr>2.1. Bilgisayarı Yönet→Hizmet ve Uygulamalar (Services and Applications )</vt:lpstr>
      <vt:lpstr>2.2.Bilgisayarım (My Computer) Konsolu</vt:lpstr>
      <vt:lpstr>2.2Bilgisayarım (My Computer) Konsolu</vt:lpstr>
      <vt:lpstr>2.2Bilgisayarım (My Computer) Konsolu</vt:lpstr>
      <vt:lpstr>Gelişmiş(Advanced)-&gt;Performans (Performance)</vt:lpstr>
      <vt:lpstr>Gelişmiş(Advanced)-&gt;Performans (Performance)</vt:lpstr>
      <vt:lpstr>Gelişmiş(Advanced)-&gt;Performans (Performance)</vt:lpstr>
      <vt:lpstr>Gelişmiş(Advanced)-&gt;Performans (Performance)</vt:lpstr>
      <vt:lpstr>Gelişmiş(Advanced)-&gt; Kullanıcı Profilleri (User Profiles)</vt:lpstr>
      <vt:lpstr>Gelişmiş(Advanced)-&gt; Kullanıcı Profilleri (User Profiles)</vt:lpstr>
      <vt:lpstr>Gelişmiş(Advanced)-&gt; Kullanıcı Profilleri (User Profiles)</vt:lpstr>
      <vt:lpstr>Sistem Başlatma ve Kurtarma (Startup and Recovery)</vt:lpstr>
      <vt:lpstr>Sistem Başlatma ve Kurtarma (Startup and Recovery)</vt:lpstr>
      <vt:lpstr>Sistem Başlatma ve Kurtarma (Startup and Recovery)</vt:lpstr>
      <vt:lpstr>Sistem Başlatma ve Kurtarma (Startup and Recovery)</vt:lpstr>
      <vt:lpstr>Otomatik Güncelleme (Automatic Update)</vt:lpstr>
      <vt:lpstr>Ortam değişkenleri (Environment variables) ve Hata raporlama (Error reporting)</vt:lpstr>
      <vt:lpstr>Uzak (Remote )</vt:lpstr>
      <vt:lpstr>3. Servisleri, İşlemleri, Olayları İzleme</vt:lpstr>
      <vt:lpstr>3.1. Görev Yöneticisi (Task Manager)</vt:lpstr>
      <vt:lpstr>3.1. Görev Yöneticisi (Task Manager)</vt:lpstr>
      <vt:lpstr>3.1. Görev Yöneticisi (Task Manager)</vt:lpstr>
      <vt:lpstr>3.1. Görev Yöneticisi (Task Manager)</vt:lpstr>
      <vt:lpstr>3.1. Görev Yöneticisi (Task Manager)</vt:lpstr>
      <vt:lpstr>3.1. Görev Yöneticisi (Task Manager)</vt:lpstr>
      <vt:lpstr>3.2 Hizmetler (Services)</vt:lpstr>
      <vt:lpstr>3.2 Hizmetler (Services)</vt:lpstr>
      <vt:lpstr>3.3. Performans (Performance)</vt:lpstr>
      <vt:lpstr>3.3. Performans (Performance)</vt:lpstr>
      <vt:lpstr>4. Yönetimsel Görevleri, Politikaları, Prosedürleri Otomatikleştirme</vt:lpstr>
      <vt:lpstr>4.1. Grup İlkesi Yönetimi (Group Policy)</vt:lpstr>
      <vt:lpstr>4.1. Grup İlkesi Yönetimi (Group Policy)</vt:lpstr>
      <vt:lpstr>4.1. Grup İlkesi Yönetimi (Group Policy)</vt:lpstr>
      <vt:lpstr>5. Destekleme ve Uzaktan Erişim Servisleri ile Çalışma</vt:lpstr>
      <vt:lpstr>5.1. Uzak Masaüstü (Remote Desktop)</vt:lpstr>
      <vt:lpstr>5.1. Uzak Masaüstü (Remote Desktop)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SUNUCU İŞLETİM SİSTEMİ YÖNETİMİ </dc:title>
  <dc:creator>umit</dc:creator>
  <cp:lastModifiedBy>umit</cp:lastModifiedBy>
  <cp:revision>80</cp:revision>
  <dcterms:created xsi:type="dcterms:W3CDTF">2012-10-03T10:36:56Z</dcterms:created>
  <dcterms:modified xsi:type="dcterms:W3CDTF">2012-10-05T12:38:25Z</dcterms:modified>
</cp:coreProperties>
</file>